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3"/>
  </p:notesMasterIdLst>
  <p:sldIdLst>
    <p:sldId id="256" r:id="rId3"/>
    <p:sldId id="272" r:id="rId4"/>
    <p:sldId id="318" r:id="rId5"/>
    <p:sldId id="271" r:id="rId6"/>
    <p:sldId id="280" r:id="rId7"/>
    <p:sldId id="320" r:id="rId8"/>
    <p:sldId id="323" r:id="rId9"/>
    <p:sldId id="273" r:id="rId10"/>
    <p:sldId id="317" r:id="rId11"/>
    <p:sldId id="265" r:id="rId12"/>
    <p:sldId id="315" r:id="rId13"/>
    <p:sldId id="278" r:id="rId14"/>
    <p:sldId id="324" r:id="rId15"/>
    <p:sldId id="308" r:id="rId16"/>
    <p:sldId id="325" r:id="rId17"/>
    <p:sldId id="266" r:id="rId18"/>
    <p:sldId id="281" r:id="rId19"/>
    <p:sldId id="282" r:id="rId20"/>
    <p:sldId id="283" r:id="rId21"/>
    <p:sldId id="322" r:id="rId2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FF3300"/>
    <a:srgbClr val="CC3300"/>
    <a:srgbClr val="00CC99"/>
    <a:srgbClr val="9954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81199" autoAdjust="0"/>
  </p:normalViewPr>
  <p:slideViewPr>
    <p:cSldViewPr snapToGrid="0">
      <p:cViewPr varScale="1">
        <p:scale>
          <a:sx n="51" d="100"/>
          <a:sy n="51" d="100"/>
        </p:scale>
        <p:origin x="39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CF000F-9CB3-4C03-9304-A38B86546AD2}"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69AA972C-1949-4E14-8CEE-8F2F59A71D43}">
      <dgm:prSet phldrT="[Text]" custT="1">
        <dgm:style>
          <a:lnRef idx="2">
            <a:schemeClr val="accent1"/>
          </a:lnRef>
          <a:fillRef idx="1">
            <a:schemeClr val="lt1"/>
          </a:fillRef>
          <a:effectRef idx="0">
            <a:schemeClr val="accent1"/>
          </a:effectRef>
          <a:fontRef idx="minor">
            <a:schemeClr val="dk1"/>
          </a:fontRef>
        </dgm:style>
      </dgm:prSet>
      <dgm:spPr>
        <a:ln>
          <a:solidFill>
            <a:schemeClr val="bg1"/>
          </a:solidFill>
        </a:ln>
      </dgm:spPr>
      <dgm:t>
        <a:bodyPr/>
        <a:lstStyle/>
        <a:p>
          <a:r>
            <a:rPr lang="en-GB" sz="4800" b="0" dirty="0"/>
            <a:t>95</a:t>
          </a:r>
        </a:p>
      </dgm:t>
    </dgm:pt>
    <dgm:pt modelId="{6A7144A6-50BD-4AFC-8DAA-B54119DDA740}" type="parTrans" cxnId="{83DAA447-A3DB-41D7-939C-B6FD656F6830}">
      <dgm:prSet/>
      <dgm:spPr/>
      <dgm:t>
        <a:bodyPr/>
        <a:lstStyle/>
        <a:p>
          <a:endParaRPr lang="en-GB"/>
        </a:p>
      </dgm:t>
    </dgm:pt>
    <dgm:pt modelId="{89E54486-B2CC-45CB-95C7-96B13178654A}" type="sibTrans" cxnId="{83DAA447-A3DB-41D7-939C-B6FD656F6830}">
      <dgm:prSet/>
      <dgm:spPr/>
      <dgm:t>
        <a:bodyPr/>
        <a:lstStyle/>
        <a:p>
          <a:endParaRPr lang="en-GB"/>
        </a:p>
      </dgm:t>
    </dgm:pt>
    <dgm:pt modelId="{F8BE2F2F-AD60-4E3F-95E7-A4A71542881B}">
      <dgm:prSet phldrT="[Text]" custT="1">
        <dgm:style>
          <a:lnRef idx="2">
            <a:schemeClr val="dk1"/>
          </a:lnRef>
          <a:fillRef idx="1">
            <a:schemeClr val="lt1"/>
          </a:fillRef>
          <a:effectRef idx="0">
            <a:schemeClr val="dk1"/>
          </a:effectRef>
          <a:fontRef idx="minor">
            <a:schemeClr val="dk1"/>
          </a:fontRef>
        </dgm:style>
      </dgm:prSet>
      <dgm:spPr>
        <a:ln>
          <a:solidFill>
            <a:schemeClr val="bg1"/>
          </a:solidFill>
        </a:ln>
      </dgm:spPr>
      <dgm:t>
        <a:bodyPr/>
        <a:lstStyle/>
        <a:p>
          <a:r>
            <a:rPr lang="en-GB" sz="4800" dirty="0"/>
            <a:t>87</a:t>
          </a:r>
        </a:p>
      </dgm:t>
    </dgm:pt>
    <dgm:pt modelId="{71FB658A-5D8E-4E0B-BF9E-79F73CF1A471}" type="parTrans" cxnId="{5F402D45-FB27-435E-BE4E-C0C6884293BB}">
      <dgm:prSet/>
      <dgm:spPr/>
      <dgm:t>
        <a:bodyPr/>
        <a:lstStyle/>
        <a:p>
          <a:endParaRPr lang="en-GB"/>
        </a:p>
      </dgm:t>
    </dgm:pt>
    <dgm:pt modelId="{B40D2434-A098-4045-86EF-A79F74639D8E}" type="sibTrans" cxnId="{5F402D45-FB27-435E-BE4E-C0C6884293BB}">
      <dgm:prSet/>
      <dgm:spPr/>
      <dgm:t>
        <a:bodyPr/>
        <a:lstStyle/>
        <a:p>
          <a:endParaRPr lang="en-GB"/>
        </a:p>
      </dgm:t>
    </dgm:pt>
    <dgm:pt modelId="{0FC62C5C-3F15-4D2C-8031-41BA6B671402}">
      <dgm:prSet phldrT="[Text]" custT="1">
        <dgm:style>
          <a:lnRef idx="2">
            <a:schemeClr val="dk1"/>
          </a:lnRef>
          <a:fillRef idx="1">
            <a:schemeClr val="lt1"/>
          </a:fillRef>
          <a:effectRef idx="0">
            <a:schemeClr val="dk1"/>
          </a:effectRef>
          <a:fontRef idx="minor">
            <a:schemeClr val="dk1"/>
          </a:fontRef>
        </dgm:style>
      </dgm:prSet>
      <dgm:spPr>
        <a:ln>
          <a:solidFill>
            <a:schemeClr val="accent1">
              <a:lumMod val="40000"/>
              <a:lumOff val="60000"/>
            </a:schemeClr>
          </a:solidFill>
        </a:ln>
      </dgm:spPr>
      <dgm:t>
        <a:bodyPr/>
        <a:lstStyle/>
        <a:p>
          <a:r>
            <a:rPr lang="en-GB" sz="4800" dirty="0"/>
            <a:t>14</a:t>
          </a:r>
        </a:p>
      </dgm:t>
    </dgm:pt>
    <dgm:pt modelId="{E2CD3F7A-DD45-44B7-8D2A-9EE1DD304269}" type="parTrans" cxnId="{9E1708ED-32E3-43A8-B80C-7A2445E82AD6}">
      <dgm:prSet/>
      <dgm:spPr/>
      <dgm:t>
        <a:bodyPr/>
        <a:lstStyle/>
        <a:p>
          <a:endParaRPr lang="en-GB"/>
        </a:p>
      </dgm:t>
    </dgm:pt>
    <dgm:pt modelId="{C420E409-B7B2-449E-A8B2-CB3838B41BFA}" type="sibTrans" cxnId="{9E1708ED-32E3-43A8-B80C-7A2445E82AD6}">
      <dgm:prSet/>
      <dgm:spPr/>
      <dgm:t>
        <a:bodyPr/>
        <a:lstStyle/>
        <a:p>
          <a:endParaRPr lang="en-GB"/>
        </a:p>
      </dgm:t>
    </dgm:pt>
    <dgm:pt modelId="{664336D3-2AE7-4391-BE98-6C536C2F1BEA}" type="pres">
      <dgm:prSet presAssocID="{44CF000F-9CB3-4C03-9304-A38B86546AD2}" presName="Name0" presStyleCnt="0">
        <dgm:presLayoutVars>
          <dgm:chMax val="11"/>
          <dgm:chPref val="11"/>
          <dgm:dir/>
          <dgm:resizeHandles/>
        </dgm:presLayoutVars>
      </dgm:prSet>
      <dgm:spPr/>
    </dgm:pt>
    <dgm:pt modelId="{4EFE0D44-5B11-4091-AB01-78102595D062}" type="pres">
      <dgm:prSet presAssocID="{0FC62C5C-3F15-4D2C-8031-41BA6B671402}" presName="Accent3" presStyleCnt="0"/>
      <dgm:spPr/>
    </dgm:pt>
    <dgm:pt modelId="{D4374CD4-4005-4252-9C75-BB29B9B1F39E}" type="pres">
      <dgm:prSet presAssocID="{0FC62C5C-3F15-4D2C-8031-41BA6B671402}" presName="Accent" presStyleLbl="node1" presStyleIdx="0" presStyleCnt="3"/>
      <dgm:spPr>
        <a:solidFill>
          <a:srgbClr val="00CC66"/>
        </a:solidFill>
      </dgm:spPr>
    </dgm:pt>
    <dgm:pt modelId="{DF982B7D-5E6C-4154-B716-6B57763F0F89}" type="pres">
      <dgm:prSet presAssocID="{0FC62C5C-3F15-4D2C-8031-41BA6B671402}" presName="ParentBackground3" presStyleCnt="0"/>
      <dgm:spPr/>
    </dgm:pt>
    <dgm:pt modelId="{EEB7736F-FE38-4D98-BD3A-57E6EFE0B27C}" type="pres">
      <dgm:prSet presAssocID="{0FC62C5C-3F15-4D2C-8031-41BA6B671402}" presName="ParentBackground" presStyleLbl="fgAcc1" presStyleIdx="0" presStyleCnt="3"/>
      <dgm:spPr/>
    </dgm:pt>
    <dgm:pt modelId="{9E747625-94D8-4BAC-8F4C-5568F992A9EF}" type="pres">
      <dgm:prSet presAssocID="{0FC62C5C-3F15-4D2C-8031-41BA6B671402}" presName="Parent3" presStyleLbl="revTx" presStyleIdx="0" presStyleCnt="0">
        <dgm:presLayoutVars>
          <dgm:chMax val="1"/>
          <dgm:chPref val="1"/>
          <dgm:bulletEnabled val="1"/>
        </dgm:presLayoutVars>
      </dgm:prSet>
      <dgm:spPr/>
    </dgm:pt>
    <dgm:pt modelId="{316F0E19-451A-4FB8-BFB6-1C5D622EBB38}" type="pres">
      <dgm:prSet presAssocID="{F8BE2F2F-AD60-4E3F-95E7-A4A71542881B}" presName="Accent2" presStyleCnt="0"/>
      <dgm:spPr/>
    </dgm:pt>
    <dgm:pt modelId="{6D2EAE02-DCBC-4645-B853-712CA7DE2961}" type="pres">
      <dgm:prSet presAssocID="{F8BE2F2F-AD60-4E3F-95E7-A4A71542881B}" presName="Accent" presStyleLbl="node1" presStyleIdx="1" presStyleCnt="3"/>
      <dgm:spPr>
        <a:solidFill>
          <a:srgbClr val="FF0000"/>
        </a:solidFill>
      </dgm:spPr>
    </dgm:pt>
    <dgm:pt modelId="{CBB26526-5101-42A6-9E47-DDEE7B25E0B3}" type="pres">
      <dgm:prSet presAssocID="{F8BE2F2F-AD60-4E3F-95E7-A4A71542881B}" presName="ParentBackground2" presStyleCnt="0"/>
      <dgm:spPr/>
    </dgm:pt>
    <dgm:pt modelId="{5CB59D86-BE07-4D06-9AB9-85D0B84FA371}" type="pres">
      <dgm:prSet presAssocID="{F8BE2F2F-AD60-4E3F-95E7-A4A71542881B}" presName="ParentBackground" presStyleLbl="fgAcc1" presStyleIdx="1" presStyleCnt="3"/>
      <dgm:spPr/>
    </dgm:pt>
    <dgm:pt modelId="{0DF1BB73-9432-4E8F-9C06-0FFB4BEFC0F0}" type="pres">
      <dgm:prSet presAssocID="{F8BE2F2F-AD60-4E3F-95E7-A4A71542881B}" presName="Parent2" presStyleLbl="revTx" presStyleIdx="0" presStyleCnt="0">
        <dgm:presLayoutVars>
          <dgm:chMax val="1"/>
          <dgm:chPref val="1"/>
          <dgm:bulletEnabled val="1"/>
        </dgm:presLayoutVars>
      </dgm:prSet>
      <dgm:spPr/>
    </dgm:pt>
    <dgm:pt modelId="{F76DF5D8-1031-43A1-9D5F-433470EC2876}" type="pres">
      <dgm:prSet presAssocID="{69AA972C-1949-4E14-8CEE-8F2F59A71D43}" presName="Accent1" presStyleCnt="0"/>
      <dgm:spPr/>
    </dgm:pt>
    <dgm:pt modelId="{A1C3692B-788E-4E9E-ADFE-B2FCB9B18570}" type="pres">
      <dgm:prSet presAssocID="{69AA972C-1949-4E14-8CEE-8F2F59A71D43}" presName="Accent" presStyleLbl="node1" presStyleIdx="2" presStyleCnt="3"/>
      <dgm:spPr>
        <a:solidFill>
          <a:srgbClr val="FF3300"/>
        </a:solidFill>
      </dgm:spPr>
    </dgm:pt>
    <dgm:pt modelId="{D1537E9A-D766-4435-B71F-BA0C77C20069}" type="pres">
      <dgm:prSet presAssocID="{69AA972C-1949-4E14-8CEE-8F2F59A71D43}" presName="ParentBackground1" presStyleCnt="0"/>
      <dgm:spPr/>
    </dgm:pt>
    <dgm:pt modelId="{7768C54C-ABBF-41F5-B9B3-26AD4254DD16}" type="pres">
      <dgm:prSet presAssocID="{69AA972C-1949-4E14-8CEE-8F2F59A71D43}" presName="ParentBackground" presStyleLbl="fgAcc1" presStyleIdx="2" presStyleCnt="3"/>
      <dgm:spPr/>
    </dgm:pt>
    <dgm:pt modelId="{C43D8525-EE42-4BDA-834E-9A5FFA6FA02E}" type="pres">
      <dgm:prSet presAssocID="{69AA972C-1949-4E14-8CEE-8F2F59A71D43}" presName="Parent1" presStyleLbl="revTx" presStyleIdx="0" presStyleCnt="0">
        <dgm:presLayoutVars>
          <dgm:chMax val="1"/>
          <dgm:chPref val="1"/>
          <dgm:bulletEnabled val="1"/>
        </dgm:presLayoutVars>
      </dgm:prSet>
      <dgm:spPr/>
    </dgm:pt>
  </dgm:ptLst>
  <dgm:cxnLst>
    <dgm:cxn modelId="{C561792A-F697-4F8C-A594-22EF0667808F}" type="presOf" srcId="{F8BE2F2F-AD60-4E3F-95E7-A4A71542881B}" destId="{5CB59D86-BE07-4D06-9AB9-85D0B84FA371}" srcOrd="0" destOrd="0" presId="urn:microsoft.com/office/officeart/2011/layout/CircleProcess"/>
    <dgm:cxn modelId="{5F402D45-FB27-435E-BE4E-C0C6884293BB}" srcId="{44CF000F-9CB3-4C03-9304-A38B86546AD2}" destId="{F8BE2F2F-AD60-4E3F-95E7-A4A71542881B}" srcOrd="1" destOrd="0" parTransId="{71FB658A-5D8E-4E0B-BF9E-79F73CF1A471}" sibTransId="{B40D2434-A098-4045-86EF-A79F74639D8E}"/>
    <dgm:cxn modelId="{83DAA447-A3DB-41D7-939C-B6FD656F6830}" srcId="{44CF000F-9CB3-4C03-9304-A38B86546AD2}" destId="{69AA972C-1949-4E14-8CEE-8F2F59A71D43}" srcOrd="0" destOrd="0" parTransId="{6A7144A6-50BD-4AFC-8DAA-B54119DDA740}" sibTransId="{89E54486-B2CC-45CB-95C7-96B13178654A}"/>
    <dgm:cxn modelId="{A703A667-C402-496B-AAC3-9995613FB421}" type="presOf" srcId="{0FC62C5C-3F15-4D2C-8031-41BA6B671402}" destId="{9E747625-94D8-4BAC-8F4C-5568F992A9EF}" srcOrd="1" destOrd="0" presId="urn:microsoft.com/office/officeart/2011/layout/CircleProcess"/>
    <dgm:cxn modelId="{177DEC7A-E8AF-49ED-AD8B-E09245DEF549}" type="presOf" srcId="{0FC62C5C-3F15-4D2C-8031-41BA6B671402}" destId="{EEB7736F-FE38-4D98-BD3A-57E6EFE0B27C}" srcOrd="0" destOrd="0" presId="urn:microsoft.com/office/officeart/2011/layout/CircleProcess"/>
    <dgm:cxn modelId="{BBFE4185-D524-47DD-A08B-FCF6ED570E0E}" type="presOf" srcId="{69AA972C-1949-4E14-8CEE-8F2F59A71D43}" destId="{7768C54C-ABBF-41F5-B9B3-26AD4254DD16}" srcOrd="0" destOrd="0" presId="urn:microsoft.com/office/officeart/2011/layout/CircleProcess"/>
    <dgm:cxn modelId="{DE6981B7-5E82-4A01-9A72-97B2F9B346FE}" type="presOf" srcId="{69AA972C-1949-4E14-8CEE-8F2F59A71D43}" destId="{C43D8525-EE42-4BDA-834E-9A5FFA6FA02E}" srcOrd="1" destOrd="0" presId="urn:microsoft.com/office/officeart/2011/layout/CircleProcess"/>
    <dgm:cxn modelId="{66F96BBE-903A-47F8-AA05-233C467D17C4}" type="presOf" srcId="{44CF000F-9CB3-4C03-9304-A38B86546AD2}" destId="{664336D3-2AE7-4391-BE98-6C536C2F1BEA}" srcOrd="0" destOrd="0" presId="urn:microsoft.com/office/officeart/2011/layout/CircleProcess"/>
    <dgm:cxn modelId="{84EBAFC1-E6AC-40F9-9000-663B33B7881A}" type="presOf" srcId="{F8BE2F2F-AD60-4E3F-95E7-A4A71542881B}" destId="{0DF1BB73-9432-4E8F-9C06-0FFB4BEFC0F0}" srcOrd="1" destOrd="0" presId="urn:microsoft.com/office/officeart/2011/layout/CircleProcess"/>
    <dgm:cxn modelId="{9E1708ED-32E3-43A8-B80C-7A2445E82AD6}" srcId="{44CF000F-9CB3-4C03-9304-A38B86546AD2}" destId="{0FC62C5C-3F15-4D2C-8031-41BA6B671402}" srcOrd="2" destOrd="0" parTransId="{E2CD3F7A-DD45-44B7-8D2A-9EE1DD304269}" sibTransId="{C420E409-B7B2-449E-A8B2-CB3838B41BFA}"/>
    <dgm:cxn modelId="{FB0B1215-E1B8-4448-8165-9E521AC14787}" type="presParOf" srcId="{664336D3-2AE7-4391-BE98-6C536C2F1BEA}" destId="{4EFE0D44-5B11-4091-AB01-78102595D062}" srcOrd="0" destOrd="0" presId="urn:microsoft.com/office/officeart/2011/layout/CircleProcess"/>
    <dgm:cxn modelId="{608D6FAE-216F-4DA3-8DE9-7428775DCBF2}" type="presParOf" srcId="{4EFE0D44-5B11-4091-AB01-78102595D062}" destId="{D4374CD4-4005-4252-9C75-BB29B9B1F39E}" srcOrd="0" destOrd="0" presId="urn:microsoft.com/office/officeart/2011/layout/CircleProcess"/>
    <dgm:cxn modelId="{CEC659A5-8C3B-4D5A-9FC3-4CDD83E6122D}" type="presParOf" srcId="{664336D3-2AE7-4391-BE98-6C536C2F1BEA}" destId="{DF982B7D-5E6C-4154-B716-6B57763F0F89}" srcOrd="1" destOrd="0" presId="urn:microsoft.com/office/officeart/2011/layout/CircleProcess"/>
    <dgm:cxn modelId="{1D0C3355-95DE-4B1A-8806-14676D8541CF}" type="presParOf" srcId="{DF982B7D-5E6C-4154-B716-6B57763F0F89}" destId="{EEB7736F-FE38-4D98-BD3A-57E6EFE0B27C}" srcOrd="0" destOrd="0" presId="urn:microsoft.com/office/officeart/2011/layout/CircleProcess"/>
    <dgm:cxn modelId="{748D47D2-6F4C-4329-8505-AFF08B236741}" type="presParOf" srcId="{664336D3-2AE7-4391-BE98-6C536C2F1BEA}" destId="{9E747625-94D8-4BAC-8F4C-5568F992A9EF}" srcOrd="2" destOrd="0" presId="urn:microsoft.com/office/officeart/2011/layout/CircleProcess"/>
    <dgm:cxn modelId="{C9F65707-DEB1-4489-A853-E98F39925089}" type="presParOf" srcId="{664336D3-2AE7-4391-BE98-6C536C2F1BEA}" destId="{316F0E19-451A-4FB8-BFB6-1C5D622EBB38}" srcOrd="3" destOrd="0" presId="urn:microsoft.com/office/officeart/2011/layout/CircleProcess"/>
    <dgm:cxn modelId="{14D68FFB-2754-4DDC-9F83-3E7D8C0C2B92}" type="presParOf" srcId="{316F0E19-451A-4FB8-BFB6-1C5D622EBB38}" destId="{6D2EAE02-DCBC-4645-B853-712CA7DE2961}" srcOrd="0" destOrd="0" presId="urn:microsoft.com/office/officeart/2011/layout/CircleProcess"/>
    <dgm:cxn modelId="{377AF6D0-5EFC-4EDD-BA57-F064F4690C9F}" type="presParOf" srcId="{664336D3-2AE7-4391-BE98-6C536C2F1BEA}" destId="{CBB26526-5101-42A6-9E47-DDEE7B25E0B3}" srcOrd="4" destOrd="0" presId="urn:microsoft.com/office/officeart/2011/layout/CircleProcess"/>
    <dgm:cxn modelId="{37985606-6860-40FD-B420-307427CEB658}" type="presParOf" srcId="{CBB26526-5101-42A6-9E47-DDEE7B25E0B3}" destId="{5CB59D86-BE07-4D06-9AB9-85D0B84FA371}" srcOrd="0" destOrd="0" presId="urn:microsoft.com/office/officeart/2011/layout/CircleProcess"/>
    <dgm:cxn modelId="{02A633D3-074D-4360-A5E1-742527AA2713}" type="presParOf" srcId="{664336D3-2AE7-4391-BE98-6C536C2F1BEA}" destId="{0DF1BB73-9432-4E8F-9C06-0FFB4BEFC0F0}" srcOrd="5" destOrd="0" presId="urn:microsoft.com/office/officeart/2011/layout/CircleProcess"/>
    <dgm:cxn modelId="{1D155B62-4356-4F6E-876A-75E7EDEFF18D}" type="presParOf" srcId="{664336D3-2AE7-4391-BE98-6C536C2F1BEA}" destId="{F76DF5D8-1031-43A1-9D5F-433470EC2876}" srcOrd="6" destOrd="0" presId="urn:microsoft.com/office/officeart/2011/layout/CircleProcess"/>
    <dgm:cxn modelId="{57E5737C-8832-49FF-B912-E47E488E33F9}" type="presParOf" srcId="{F76DF5D8-1031-43A1-9D5F-433470EC2876}" destId="{A1C3692B-788E-4E9E-ADFE-B2FCB9B18570}" srcOrd="0" destOrd="0" presId="urn:microsoft.com/office/officeart/2011/layout/CircleProcess"/>
    <dgm:cxn modelId="{51AB9A3D-A985-47D6-BFB4-451CBF38558D}" type="presParOf" srcId="{664336D3-2AE7-4391-BE98-6C536C2F1BEA}" destId="{D1537E9A-D766-4435-B71F-BA0C77C20069}" srcOrd="7" destOrd="0" presId="urn:microsoft.com/office/officeart/2011/layout/CircleProcess"/>
    <dgm:cxn modelId="{23570D34-0CFA-4752-A982-9D0FA1D77CC9}" type="presParOf" srcId="{D1537E9A-D766-4435-B71F-BA0C77C20069}" destId="{7768C54C-ABBF-41F5-B9B3-26AD4254DD16}" srcOrd="0" destOrd="0" presId="urn:microsoft.com/office/officeart/2011/layout/CircleProcess"/>
    <dgm:cxn modelId="{753151B7-F20B-47B9-A104-D2A8A11E17DC}" type="presParOf" srcId="{664336D3-2AE7-4391-BE98-6C536C2F1BEA}" destId="{C43D8525-EE42-4BDA-834E-9A5FFA6FA02E}" srcOrd="8"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74CD4-4005-4252-9C75-BB29B9B1F39E}">
      <dsp:nvSpPr>
        <dsp:cNvPr id="0" name=""/>
        <dsp:cNvSpPr/>
      </dsp:nvSpPr>
      <dsp:spPr>
        <a:xfrm>
          <a:off x="3571658" y="532274"/>
          <a:ext cx="1409981" cy="1410242"/>
        </a:xfrm>
        <a:prstGeom prst="ellipse">
          <a:avLst/>
        </a:prstGeom>
        <a:solidFill>
          <a:srgbClr val="00CC6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B7736F-FE38-4D98-BD3A-57E6EFE0B27C}">
      <dsp:nvSpPr>
        <dsp:cNvPr id="0" name=""/>
        <dsp:cNvSpPr/>
      </dsp:nvSpPr>
      <dsp:spPr>
        <a:xfrm>
          <a:off x="3618474" y="579290"/>
          <a:ext cx="1316350" cy="1316209"/>
        </a:xfrm>
        <a:prstGeom prst="ellipse">
          <a:avLst/>
        </a:prstGeom>
        <a:solidFill>
          <a:schemeClr val="lt1"/>
        </a:solidFill>
        <a:ln w="12700" cap="flat" cmpd="sng" algn="ctr">
          <a:solidFill>
            <a:schemeClr val="accent1">
              <a:lumMod val="40000"/>
              <a:lumOff val="60000"/>
            </a:schemeClr>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GB" sz="4800" kern="1200" dirty="0"/>
            <a:t>14</a:t>
          </a:r>
        </a:p>
      </dsp:txBody>
      <dsp:txXfrm>
        <a:off x="3806655" y="767356"/>
        <a:ext cx="939987" cy="940079"/>
      </dsp:txXfrm>
    </dsp:sp>
    <dsp:sp modelId="{6D2EAE02-DCBC-4645-B853-712CA7DE2961}">
      <dsp:nvSpPr>
        <dsp:cNvPr id="0" name=""/>
        <dsp:cNvSpPr/>
      </dsp:nvSpPr>
      <dsp:spPr>
        <a:xfrm rot="2700000">
          <a:off x="2116100" y="533979"/>
          <a:ext cx="1406585" cy="1406585"/>
        </a:xfrm>
        <a:prstGeom prst="teardrop">
          <a:avLst>
            <a:gd name="adj" fmla="val 10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B59D86-BE07-4D06-9AB9-85D0B84FA371}">
      <dsp:nvSpPr>
        <dsp:cNvPr id="0" name=""/>
        <dsp:cNvSpPr/>
      </dsp:nvSpPr>
      <dsp:spPr>
        <a:xfrm>
          <a:off x="2161218" y="579290"/>
          <a:ext cx="1316350" cy="1316209"/>
        </a:xfrm>
        <a:prstGeom prst="ellipse">
          <a:avLst/>
        </a:prstGeom>
        <a:solidFill>
          <a:schemeClr val="lt1"/>
        </a:solidFill>
        <a:ln w="12700" cap="flat" cmpd="sng" algn="ctr">
          <a:solidFill>
            <a:schemeClr val="bg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GB" sz="4800" kern="1200" dirty="0"/>
            <a:t>87</a:t>
          </a:r>
        </a:p>
      </dsp:txBody>
      <dsp:txXfrm>
        <a:off x="2349399" y="767356"/>
        <a:ext cx="939987" cy="940079"/>
      </dsp:txXfrm>
    </dsp:sp>
    <dsp:sp modelId="{A1C3692B-788E-4E9E-ADFE-B2FCB9B18570}">
      <dsp:nvSpPr>
        <dsp:cNvPr id="0" name=""/>
        <dsp:cNvSpPr/>
      </dsp:nvSpPr>
      <dsp:spPr>
        <a:xfrm rot="2700000">
          <a:off x="658843" y="533979"/>
          <a:ext cx="1406585" cy="1406585"/>
        </a:xfrm>
        <a:prstGeom prst="teardrop">
          <a:avLst>
            <a:gd name="adj" fmla="val 100000"/>
          </a:avLst>
        </a:prstGeom>
        <a:solidFill>
          <a:srgbClr val="FF33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68C54C-ABBF-41F5-B9B3-26AD4254DD16}">
      <dsp:nvSpPr>
        <dsp:cNvPr id="0" name=""/>
        <dsp:cNvSpPr/>
      </dsp:nvSpPr>
      <dsp:spPr>
        <a:xfrm>
          <a:off x="703961" y="579290"/>
          <a:ext cx="1316350" cy="1316209"/>
        </a:xfrm>
        <a:prstGeom prst="ellipse">
          <a:avLst/>
        </a:prstGeom>
        <a:solidFill>
          <a:schemeClr val="lt1"/>
        </a:solidFill>
        <a:ln w="12700" cap="flat" cmpd="sng" algn="ctr">
          <a:solidFill>
            <a:schemeClr val="bg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GB" sz="4800" b="0" kern="1200" dirty="0"/>
            <a:t>95</a:t>
          </a:r>
        </a:p>
      </dsp:txBody>
      <dsp:txXfrm>
        <a:off x="892142" y="767356"/>
        <a:ext cx="939987" cy="940079"/>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F11D116-7DF1-41D7-BA65-88F68E4F809D}" type="datetimeFigureOut">
              <a:rPr lang="en-GB" smtClean="0"/>
              <a:t>22/04/2021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3C4355C-F330-4747-BF1A-F3E1800B209C}" type="slidenum">
              <a:rPr lang="en-GB" smtClean="0"/>
              <a:t>‹#›</a:t>
            </a:fld>
            <a:endParaRPr lang="en-GB"/>
          </a:p>
        </p:txBody>
      </p:sp>
    </p:spTree>
    <p:extLst>
      <p:ext uri="{BB962C8B-B14F-4D97-AF65-F5344CB8AC3E}">
        <p14:creationId xmlns:p14="http://schemas.microsoft.com/office/powerpoint/2010/main" val="3306368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C4355C-F330-4747-BF1A-F3E1800B209C}" type="slidenum">
              <a:rPr lang="en-GB" smtClean="0"/>
              <a:t>1</a:t>
            </a:fld>
            <a:endParaRPr lang="en-GB"/>
          </a:p>
        </p:txBody>
      </p:sp>
    </p:spTree>
    <p:extLst>
      <p:ext uri="{BB962C8B-B14F-4D97-AF65-F5344CB8AC3E}">
        <p14:creationId xmlns:p14="http://schemas.microsoft.com/office/powerpoint/2010/main" val="2118895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These figures represent the current rate of implementation commitments </a:t>
            </a:r>
            <a:r>
              <a:rPr lang="en-US" sz="1200" b="1" i="0" kern="1200" dirty="0">
                <a:solidFill>
                  <a:schemeClr val="tx1"/>
                </a:solidFill>
                <a:effectLst/>
                <a:latin typeface="+mn-lt"/>
                <a:ea typeface="+mn-ea"/>
                <a:cs typeface="+mn-cs"/>
              </a:rPr>
              <a:t>by all WTO Members (developed, developing and LDCs)</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Collectively, these commitments provide a roadmap of when the TFA can be expected to be fully implemented by the entire membership.</a:t>
            </a:r>
            <a:endParaRPr lang="en-GB" dirty="0"/>
          </a:p>
        </p:txBody>
      </p:sp>
      <p:sp>
        <p:nvSpPr>
          <p:cNvPr id="4" name="Slide Number Placeholder 3"/>
          <p:cNvSpPr>
            <a:spLocks noGrp="1"/>
          </p:cNvSpPr>
          <p:nvPr>
            <p:ph type="sldNum" sz="quarter" idx="5"/>
          </p:nvPr>
        </p:nvSpPr>
        <p:spPr/>
        <p:txBody>
          <a:bodyPr/>
          <a:lstStyle/>
          <a:p>
            <a:fld id="{43C4355C-F330-4747-BF1A-F3E1800B209C}" type="slidenum">
              <a:rPr lang="en-GB" smtClean="0"/>
              <a:t>10</a:t>
            </a:fld>
            <a:endParaRPr lang="en-GB"/>
          </a:p>
        </p:txBody>
      </p:sp>
    </p:spTree>
    <p:extLst>
      <p:ext uri="{BB962C8B-B14F-4D97-AF65-F5344CB8AC3E}">
        <p14:creationId xmlns:p14="http://schemas.microsoft.com/office/powerpoint/2010/main" val="1787091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chart shows the current and future implementation commitments by type of commitment</a:t>
            </a:r>
            <a:endParaRPr lang="en-GB" dirty="0"/>
          </a:p>
        </p:txBody>
      </p:sp>
      <p:sp>
        <p:nvSpPr>
          <p:cNvPr id="4" name="Slide Number Placeholder 3"/>
          <p:cNvSpPr>
            <a:spLocks noGrp="1"/>
          </p:cNvSpPr>
          <p:nvPr>
            <p:ph type="sldNum" sz="quarter" idx="5"/>
          </p:nvPr>
        </p:nvSpPr>
        <p:spPr/>
        <p:txBody>
          <a:bodyPr/>
          <a:lstStyle/>
          <a:p>
            <a:fld id="{43C4355C-F330-4747-BF1A-F3E1800B209C}" type="slidenum">
              <a:rPr lang="en-GB" smtClean="0"/>
              <a:t>11</a:t>
            </a:fld>
            <a:endParaRPr lang="en-GB"/>
          </a:p>
        </p:txBody>
      </p:sp>
    </p:spTree>
    <p:extLst>
      <p:ext uri="{BB962C8B-B14F-4D97-AF65-F5344CB8AC3E}">
        <p14:creationId xmlns:p14="http://schemas.microsoft.com/office/powerpoint/2010/main" val="1148899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These figures represent the current rate of implementation commitments </a:t>
            </a:r>
            <a:r>
              <a:rPr lang="en-US" sz="1200" b="1" i="0" kern="1200" dirty="0">
                <a:solidFill>
                  <a:schemeClr val="tx1"/>
                </a:solidFill>
                <a:effectLst/>
                <a:latin typeface="+mn-lt"/>
                <a:ea typeface="+mn-ea"/>
                <a:cs typeface="+mn-cs"/>
              </a:rPr>
              <a:t>by developing and LDCs</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Collectively, these commitments provide a roadmap of when the TFA can be expected to be fully implemented by the entire membership.</a:t>
            </a:r>
            <a:endParaRPr lang="en-GB" dirty="0"/>
          </a:p>
        </p:txBody>
      </p:sp>
      <p:sp>
        <p:nvSpPr>
          <p:cNvPr id="4" name="Slide Number Placeholder 3"/>
          <p:cNvSpPr>
            <a:spLocks noGrp="1"/>
          </p:cNvSpPr>
          <p:nvPr>
            <p:ph type="sldNum" sz="quarter" idx="5"/>
          </p:nvPr>
        </p:nvSpPr>
        <p:spPr/>
        <p:txBody>
          <a:bodyPr/>
          <a:lstStyle/>
          <a:p>
            <a:fld id="{43C4355C-F330-4747-BF1A-F3E1800B209C}" type="slidenum">
              <a:rPr lang="en-GB" smtClean="0"/>
              <a:t>12</a:t>
            </a:fld>
            <a:endParaRPr lang="en-GB"/>
          </a:p>
        </p:txBody>
      </p:sp>
    </p:spTree>
    <p:extLst>
      <p:ext uri="{BB962C8B-B14F-4D97-AF65-F5344CB8AC3E}">
        <p14:creationId xmlns:p14="http://schemas.microsoft.com/office/powerpoint/2010/main" val="2642992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chart shows the current and future implementation commitments for developing and LDC Members only</a:t>
            </a:r>
            <a:endParaRPr lang="en-GB" dirty="0"/>
          </a:p>
        </p:txBody>
      </p:sp>
      <p:sp>
        <p:nvSpPr>
          <p:cNvPr id="4" name="Slide Number Placeholder 3"/>
          <p:cNvSpPr>
            <a:spLocks noGrp="1"/>
          </p:cNvSpPr>
          <p:nvPr>
            <p:ph type="sldNum" sz="quarter" idx="5"/>
          </p:nvPr>
        </p:nvSpPr>
        <p:spPr/>
        <p:txBody>
          <a:bodyPr/>
          <a:lstStyle/>
          <a:p>
            <a:fld id="{43C4355C-F330-4747-BF1A-F3E1800B209C}" type="slidenum">
              <a:rPr lang="en-GB" smtClean="0"/>
              <a:t>13</a:t>
            </a:fld>
            <a:endParaRPr lang="en-GB"/>
          </a:p>
        </p:txBody>
      </p:sp>
    </p:spTree>
    <p:extLst>
      <p:ext uri="{BB962C8B-B14F-4D97-AF65-F5344CB8AC3E}">
        <p14:creationId xmlns:p14="http://schemas.microsoft.com/office/powerpoint/2010/main" val="2910146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Timeline counting develop, developing + LDCs</a:t>
            </a:r>
          </a:p>
          <a:p>
            <a:endParaRPr lang="en-GB" dirty="0"/>
          </a:p>
          <a:p>
            <a:r>
              <a:rPr lang="en-GB" dirty="0"/>
              <a:t>Implementation commitments span from 2017 </a:t>
            </a:r>
            <a:r>
              <a:rPr lang="en-GB" b="1" dirty="0"/>
              <a:t>to 2040</a:t>
            </a:r>
          </a:p>
          <a:p>
            <a:endParaRPr lang="en-GB" b="1" dirty="0"/>
          </a:p>
          <a:p>
            <a:r>
              <a:rPr lang="en-GB" b="0" dirty="0"/>
              <a:t>Methodology:  we count developed Members commitments + definitive dates first if these have been notified.  If not, we count indicative dates.  </a:t>
            </a:r>
          </a:p>
        </p:txBody>
      </p:sp>
      <p:sp>
        <p:nvSpPr>
          <p:cNvPr id="4" name="Slide Number Placeholder 3"/>
          <p:cNvSpPr>
            <a:spLocks noGrp="1"/>
          </p:cNvSpPr>
          <p:nvPr>
            <p:ph type="sldNum" sz="quarter" idx="5"/>
          </p:nvPr>
        </p:nvSpPr>
        <p:spPr/>
        <p:txBody>
          <a:bodyPr/>
          <a:lstStyle/>
          <a:p>
            <a:fld id="{43C4355C-F330-4747-BF1A-F3E1800B209C}" type="slidenum">
              <a:rPr lang="en-GB" smtClean="0"/>
              <a:t>14</a:t>
            </a:fld>
            <a:endParaRPr lang="en-GB"/>
          </a:p>
        </p:txBody>
      </p:sp>
    </p:spTree>
    <p:extLst>
      <p:ext uri="{BB962C8B-B14F-4D97-AF65-F5344CB8AC3E}">
        <p14:creationId xmlns:p14="http://schemas.microsoft.com/office/powerpoint/2010/main" val="450346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Timeline counting developing + LDCs only</a:t>
            </a:r>
          </a:p>
          <a:p>
            <a:endParaRPr lang="en-GB" dirty="0"/>
          </a:p>
          <a:p>
            <a:r>
              <a:rPr lang="en-GB" dirty="0"/>
              <a:t>Implementation commitments span from 2017 </a:t>
            </a:r>
            <a:r>
              <a:rPr lang="en-GB" b="1" dirty="0"/>
              <a:t>to 2040</a:t>
            </a:r>
          </a:p>
          <a:p>
            <a:endParaRPr lang="en-GB" b="1" dirty="0"/>
          </a:p>
          <a:p>
            <a:r>
              <a:rPr lang="en-GB" b="0" dirty="0"/>
              <a:t>Methodology:  definitive dates first if these have been notified.  If not, we count indicative dates.  </a:t>
            </a:r>
          </a:p>
        </p:txBody>
      </p:sp>
      <p:sp>
        <p:nvSpPr>
          <p:cNvPr id="4" name="Slide Number Placeholder 3"/>
          <p:cNvSpPr>
            <a:spLocks noGrp="1"/>
          </p:cNvSpPr>
          <p:nvPr>
            <p:ph type="sldNum" sz="quarter" idx="5"/>
          </p:nvPr>
        </p:nvSpPr>
        <p:spPr/>
        <p:txBody>
          <a:bodyPr/>
          <a:lstStyle/>
          <a:p>
            <a:fld id="{43C4355C-F330-4747-BF1A-F3E1800B209C}" type="slidenum">
              <a:rPr lang="en-GB" smtClean="0"/>
              <a:t>15</a:t>
            </a:fld>
            <a:endParaRPr lang="en-GB"/>
          </a:p>
        </p:txBody>
      </p:sp>
    </p:spTree>
    <p:extLst>
      <p:ext uri="{BB962C8B-B14F-4D97-AF65-F5344CB8AC3E}">
        <p14:creationId xmlns:p14="http://schemas.microsoft.com/office/powerpoint/2010/main" val="14180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C4355C-F330-4747-BF1A-F3E1800B209C}" type="slidenum">
              <a:rPr lang="en-GB" smtClean="0"/>
              <a:t>16</a:t>
            </a:fld>
            <a:endParaRPr lang="en-GB"/>
          </a:p>
        </p:txBody>
      </p:sp>
    </p:spTree>
    <p:extLst>
      <p:ext uri="{BB962C8B-B14F-4D97-AF65-F5344CB8AC3E}">
        <p14:creationId xmlns:p14="http://schemas.microsoft.com/office/powerpoint/2010/main" val="583090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i="1" dirty="0"/>
              <a:t>Note: we are counting notifications and </a:t>
            </a:r>
            <a:r>
              <a:rPr lang="en-GB" i="1" u="sng" dirty="0"/>
              <a:t>not</a:t>
            </a:r>
            <a:r>
              <a:rPr lang="en-GB" i="1" dirty="0"/>
              <a:t> members</a:t>
            </a:r>
          </a:p>
        </p:txBody>
      </p:sp>
      <p:sp>
        <p:nvSpPr>
          <p:cNvPr id="4" name="Slide Number Placeholder 3"/>
          <p:cNvSpPr>
            <a:spLocks noGrp="1"/>
          </p:cNvSpPr>
          <p:nvPr>
            <p:ph type="sldNum" sz="quarter" idx="5"/>
          </p:nvPr>
        </p:nvSpPr>
        <p:spPr/>
        <p:txBody>
          <a:bodyPr/>
          <a:lstStyle/>
          <a:p>
            <a:fld id="{43C4355C-F330-4747-BF1A-F3E1800B209C}" type="slidenum">
              <a:rPr lang="en-GB" smtClean="0"/>
              <a:t>17</a:t>
            </a:fld>
            <a:endParaRPr lang="en-GB"/>
          </a:p>
        </p:txBody>
      </p:sp>
    </p:spTree>
    <p:extLst>
      <p:ext uri="{BB962C8B-B14F-4D97-AF65-F5344CB8AC3E}">
        <p14:creationId xmlns:p14="http://schemas.microsoft.com/office/powerpoint/2010/main" val="134543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C4355C-F330-4747-BF1A-F3E1800B209C}" type="slidenum">
              <a:rPr lang="en-GB" smtClean="0"/>
              <a:t>18</a:t>
            </a:fld>
            <a:endParaRPr lang="en-GB"/>
          </a:p>
        </p:txBody>
      </p:sp>
    </p:spTree>
    <p:extLst>
      <p:ext uri="{BB962C8B-B14F-4D97-AF65-F5344CB8AC3E}">
        <p14:creationId xmlns:p14="http://schemas.microsoft.com/office/powerpoint/2010/main" val="1737824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counting notifications and not Members.</a:t>
            </a:r>
          </a:p>
        </p:txBody>
      </p:sp>
      <p:sp>
        <p:nvSpPr>
          <p:cNvPr id="4" name="Slide Number Placeholder 3"/>
          <p:cNvSpPr>
            <a:spLocks noGrp="1"/>
          </p:cNvSpPr>
          <p:nvPr>
            <p:ph type="sldNum" sz="quarter" idx="5"/>
          </p:nvPr>
        </p:nvSpPr>
        <p:spPr/>
        <p:txBody>
          <a:bodyPr/>
          <a:lstStyle/>
          <a:p>
            <a:fld id="{43C4355C-F330-4747-BF1A-F3E1800B209C}" type="slidenum">
              <a:rPr lang="en-GB" smtClean="0"/>
              <a:t>19</a:t>
            </a:fld>
            <a:endParaRPr lang="en-GB"/>
          </a:p>
        </p:txBody>
      </p:sp>
    </p:spTree>
    <p:extLst>
      <p:ext uri="{BB962C8B-B14F-4D97-AF65-F5344CB8AC3E}">
        <p14:creationId xmlns:p14="http://schemas.microsoft.com/office/powerpoint/2010/main" val="569027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C4355C-F330-4747-BF1A-F3E1800B209C}" type="slidenum">
              <a:rPr lang="en-GB" smtClean="0"/>
              <a:t>2</a:t>
            </a:fld>
            <a:endParaRPr lang="en-GB"/>
          </a:p>
        </p:txBody>
      </p:sp>
    </p:spTree>
    <p:extLst>
      <p:ext uri="{BB962C8B-B14F-4D97-AF65-F5344CB8AC3E}">
        <p14:creationId xmlns:p14="http://schemas.microsoft.com/office/powerpoint/2010/main" val="2163780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C4355C-F330-4747-BF1A-F3E1800B20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693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C4355C-F330-4747-BF1A-F3E1800B209C}" type="slidenum">
              <a:rPr lang="en-GB" smtClean="0"/>
              <a:t>3</a:t>
            </a:fld>
            <a:endParaRPr lang="en-GB"/>
          </a:p>
        </p:txBody>
      </p:sp>
    </p:spTree>
    <p:extLst>
      <p:ext uri="{BB962C8B-B14F-4D97-AF65-F5344CB8AC3E}">
        <p14:creationId xmlns:p14="http://schemas.microsoft.com/office/powerpoint/2010/main" val="2379632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C4355C-F330-4747-BF1A-F3E1800B209C}" type="slidenum">
              <a:rPr lang="en-GB" smtClean="0"/>
              <a:t>4</a:t>
            </a:fld>
            <a:endParaRPr lang="en-GB"/>
          </a:p>
        </p:txBody>
      </p:sp>
    </p:spTree>
    <p:extLst>
      <p:ext uri="{BB962C8B-B14F-4D97-AF65-F5344CB8AC3E}">
        <p14:creationId xmlns:p14="http://schemas.microsoft.com/office/powerpoint/2010/main" val="2424938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C4355C-F330-4747-BF1A-F3E1800B209C}" type="slidenum">
              <a:rPr lang="en-GB" smtClean="0"/>
              <a:t>5</a:t>
            </a:fld>
            <a:endParaRPr lang="en-GB"/>
          </a:p>
        </p:txBody>
      </p:sp>
    </p:spTree>
    <p:extLst>
      <p:ext uri="{BB962C8B-B14F-4D97-AF65-F5344CB8AC3E}">
        <p14:creationId xmlns:p14="http://schemas.microsoft.com/office/powerpoint/2010/main" val="3279640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Category C TA  needs:</a:t>
            </a:r>
          </a:p>
          <a:p>
            <a:endParaRPr lang="en-GB" dirty="0"/>
          </a:p>
          <a:p>
            <a:r>
              <a:rPr lang="en-GB" dirty="0"/>
              <a:t>7 are now missing from LDCs, one down from last time when we reported 8.</a:t>
            </a:r>
          </a:p>
        </p:txBody>
      </p:sp>
      <p:sp>
        <p:nvSpPr>
          <p:cNvPr id="4" name="Slide Number Placeholder 3"/>
          <p:cNvSpPr>
            <a:spLocks noGrp="1"/>
          </p:cNvSpPr>
          <p:nvPr>
            <p:ph type="sldNum" sz="quarter" idx="5"/>
          </p:nvPr>
        </p:nvSpPr>
        <p:spPr/>
        <p:txBody>
          <a:bodyPr/>
          <a:lstStyle/>
          <a:p>
            <a:fld id="{43C4355C-F330-4747-BF1A-F3E1800B209C}" type="slidenum">
              <a:rPr lang="en-GB" smtClean="0"/>
              <a:t>6</a:t>
            </a:fld>
            <a:endParaRPr lang="en-GB"/>
          </a:p>
        </p:txBody>
      </p:sp>
    </p:spTree>
    <p:extLst>
      <p:ext uri="{BB962C8B-B14F-4D97-AF65-F5344CB8AC3E}">
        <p14:creationId xmlns:p14="http://schemas.microsoft.com/office/powerpoint/2010/main" val="1332762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none" strike="noStrike" kern="1200" dirty="0">
                <a:solidFill>
                  <a:schemeClr val="tx1"/>
                </a:solidFill>
                <a:effectLst/>
                <a:latin typeface="+mn-lt"/>
                <a:ea typeface="+mn-ea"/>
                <a:cs typeface="+mn-cs"/>
              </a:rPr>
              <a:t>Developing Members will inform the Trade Facilitation Committee of their Donor arrangements by 22/02/2018 and LDCs by 22/02/2021  - Also Donors</a:t>
            </a:r>
            <a:br>
              <a:rPr lang="en-US" sz="1200" b="0" i="0" u="none" strike="noStrike" kern="1200" dirty="0">
                <a:solidFill>
                  <a:schemeClr val="tx1"/>
                </a:solidFill>
                <a:effectLst/>
                <a:latin typeface="+mn-lt"/>
                <a:ea typeface="+mn-ea"/>
                <a:cs typeface="+mn-cs"/>
              </a:rPr>
            </a:br>
            <a:endParaRPr lang="en-GB"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Developing Members will inform the Trade Facilitation Committee of their progress in the provision of TACB by 22/08/2019 and LDCs by 22/08/2022 – Also Donors</a:t>
            </a: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3C4355C-F330-4747-BF1A-F3E1800B209C}" type="slidenum">
              <a:rPr lang="en-GB" smtClean="0"/>
              <a:t>7</a:t>
            </a:fld>
            <a:endParaRPr lang="en-GB"/>
          </a:p>
        </p:txBody>
      </p:sp>
    </p:spTree>
    <p:extLst>
      <p:ext uri="{BB962C8B-B14F-4D97-AF65-F5344CB8AC3E}">
        <p14:creationId xmlns:p14="http://schemas.microsoft.com/office/powerpoint/2010/main" val="3532719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C4355C-F330-4747-BF1A-F3E1800B209C}" type="slidenum">
              <a:rPr lang="en-GB" smtClean="0"/>
              <a:t>8</a:t>
            </a:fld>
            <a:endParaRPr lang="en-GB"/>
          </a:p>
        </p:txBody>
      </p:sp>
    </p:spTree>
    <p:extLst>
      <p:ext uri="{BB962C8B-B14F-4D97-AF65-F5344CB8AC3E}">
        <p14:creationId xmlns:p14="http://schemas.microsoft.com/office/powerpoint/2010/main" val="1163216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C4355C-F330-4747-BF1A-F3E1800B20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668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66D4C7E3-7A76-4006-B7E3-AAB8FC002E52}" type="datetimeFigureOut">
              <a:rPr lang="en-GB" smtClean="0"/>
              <a:t>22/04/2021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EB4CF4-EE85-4E02-9E94-D3F7AAE750EA}" type="slidenum">
              <a:rPr lang="en-GB" smtClean="0"/>
              <a:t>‹#›</a:t>
            </a:fld>
            <a:endParaRPr lang="en-GB"/>
          </a:p>
        </p:txBody>
      </p:sp>
    </p:spTree>
    <p:extLst>
      <p:ext uri="{BB962C8B-B14F-4D97-AF65-F5344CB8AC3E}">
        <p14:creationId xmlns:p14="http://schemas.microsoft.com/office/powerpoint/2010/main" val="14518919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D4C7E3-7A76-4006-B7E3-AAB8FC002E52}" type="datetimeFigureOut">
              <a:rPr lang="en-GB" smtClean="0"/>
              <a:t>22/04/2021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B4CF4-EE85-4E02-9E94-D3F7AAE750EA}" type="slidenum">
              <a:rPr lang="en-GB" smtClean="0"/>
              <a:t>‹#›</a:t>
            </a:fld>
            <a:endParaRPr lang="en-GB"/>
          </a:p>
        </p:txBody>
      </p:sp>
    </p:spTree>
    <p:extLst>
      <p:ext uri="{BB962C8B-B14F-4D97-AF65-F5344CB8AC3E}">
        <p14:creationId xmlns:p14="http://schemas.microsoft.com/office/powerpoint/2010/main" val="1220567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D4C7E3-7A76-4006-B7E3-AAB8FC002E52}" type="datetimeFigureOut">
              <a:rPr lang="en-GB" smtClean="0"/>
              <a:t>22/04/2021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B4CF4-EE85-4E02-9E94-D3F7AAE750EA}" type="slidenum">
              <a:rPr lang="en-GB" smtClean="0"/>
              <a:t>‹#›</a:t>
            </a:fld>
            <a:endParaRPr lang="en-GB"/>
          </a:p>
        </p:txBody>
      </p:sp>
    </p:spTree>
    <p:extLst>
      <p:ext uri="{BB962C8B-B14F-4D97-AF65-F5344CB8AC3E}">
        <p14:creationId xmlns:p14="http://schemas.microsoft.com/office/powerpoint/2010/main" val="3649650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7" name="Picture Placeholder 85">
            <a:extLst>
              <a:ext uri="{FF2B5EF4-FFF2-40B4-BE49-F238E27FC236}">
                <a16:creationId xmlns:a16="http://schemas.microsoft.com/office/drawing/2014/main" id="{27C8F013-58D5-4ABD-B2CB-0431FD14933E}"/>
              </a:ext>
            </a:extLst>
          </p:cNvPr>
          <p:cNvSpPr>
            <a:spLocks noGrp="1"/>
          </p:cNvSpPr>
          <p:nvPr userDrawn="1">
            <p:ph type="pic" sz="quarter" idx="29"/>
          </p:nvPr>
        </p:nvSpPr>
        <p:spPr>
          <a:xfrm>
            <a:off x="884309" y="918636"/>
            <a:ext cx="950400" cy="687600"/>
          </a:xfrm>
        </p:spPr>
        <p:txBody>
          <a:bodyPr anchor="ctr" anchorCtr="0">
            <a:normAutofit/>
          </a:bodyPr>
          <a:lstStyle>
            <a:lvl1pPr marL="0" indent="0" algn="ctr">
              <a:buNone/>
              <a:defRPr sz="1200"/>
            </a:lvl1pPr>
          </a:lstStyle>
          <a:p>
            <a:r>
              <a:rPr lang="en-US"/>
              <a:t>Click icon to add picture</a:t>
            </a:r>
            <a:endParaRPr lang="ru-RU" dirty="0"/>
          </a:p>
        </p:txBody>
      </p:sp>
      <p:sp>
        <p:nvSpPr>
          <p:cNvPr id="2" name="Title 1">
            <a:extLst>
              <a:ext uri="{FF2B5EF4-FFF2-40B4-BE49-F238E27FC236}">
                <a16:creationId xmlns:a16="http://schemas.microsoft.com/office/drawing/2014/main" id="{B75257CB-11D8-4D35-A676-05EDEFAA2116}"/>
              </a:ext>
            </a:extLst>
          </p:cNvPr>
          <p:cNvSpPr>
            <a:spLocks noGrp="1"/>
          </p:cNvSpPr>
          <p:nvPr>
            <p:ph type="ctrTitle"/>
          </p:nvPr>
        </p:nvSpPr>
        <p:spPr>
          <a:xfrm>
            <a:off x="2731590" y="595088"/>
            <a:ext cx="8617176" cy="793932"/>
          </a:xfrm>
        </p:spPr>
        <p:txBody>
          <a:bodyPr anchor="b">
            <a:normAutofit/>
          </a:bodyPr>
          <a:lstStyle>
            <a:lvl1pPr algn="r">
              <a:defRPr sz="4400" b="1">
                <a:solidFill>
                  <a:schemeClr val="accent1"/>
                </a:solidFill>
              </a:defRPr>
            </a:lvl1pPr>
          </a:lstStyle>
          <a:p>
            <a:r>
              <a:rPr lang="en-US"/>
              <a:t>Click to edit Master title style</a:t>
            </a:r>
            <a:endParaRPr lang="ru-RU" dirty="0"/>
          </a:p>
        </p:txBody>
      </p:sp>
      <p:sp>
        <p:nvSpPr>
          <p:cNvPr id="3" name="Subtitle 2">
            <a:extLst>
              <a:ext uri="{FF2B5EF4-FFF2-40B4-BE49-F238E27FC236}">
                <a16:creationId xmlns:a16="http://schemas.microsoft.com/office/drawing/2014/main" id="{FDA622EE-EB76-4F63-BF73-21A4E7D3C73B}"/>
              </a:ext>
            </a:extLst>
          </p:cNvPr>
          <p:cNvSpPr>
            <a:spLocks noGrp="1"/>
          </p:cNvSpPr>
          <p:nvPr>
            <p:ph type="subTitle" idx="1"/>
          </p:nvPr>
        </p:nvSpPr>
        <p:spPr>
          <a:xfrm>
            <a:off x="2731590" y="1404941"/>
            <a:ext cx="8617176" cy="481916"/>
          </a:xfrm>
        </p:spPr>
        <p:txBody>
          <a:bodyPr>
            <a:noAutofit/>
          </a:bodyPr>
          <a:lstStyle>
            <a:lvl1pPr marL="0" indent="0" algn="r">
              <a:buNone/>
              <a:defRPr sz="2800" i="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19" name="Rectangle 18">
            <a:extLst>
              <a:ext uri="{FF2B5EF4-FFF2-40B4-BE49-F238E27FC236}">
                <a16:creationId xmlns:a16="http://schemas.microsoft.com/office/drawing/2014/main" id="{50D56C11-4279-4A7A-8ED5-B3CC4B49EBCE}"/>
              </a:ext>
            </a:extLst>
          </p:cNvPr>
          <p:cNvSpPr/>
          <p:nvPr userDrawn="1"/>
        </p:nvSpPr>
        <p:spPr>
          <a:xfrm>
            <a:off x="874714" y="2404913"/>
            <a:ext cx="11317286" cy="630936"/>
          </a:xfrm>
          <a:prstGeom prst="rect">
            <a:avLst/>
          </a:prstGeom>
          <a:solidFill>
            <a:srgbClr val="DEE6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8" name="Text Placeholder 67">
            <a:extLst>
              <a:ext uri="{FF2B5EF4-FFF2-40B4-BE49-F238E27FC236}">
                <a16:creationId xmlns:a16="http://schemas.microsoft.com/office/drawing/2014/main" id="{1448BB1C-FCE0-4368-9454-1C343179F825}"/>
              </a:ext>
            </a:extLst>
          </p:cNvPr>
          <p:cNvSpPr>
            <a:spLocks noGrp="1"/>
          </p:cNvSpPr>
          <p:nvPr userDrawn="1">
            <p:ph type="body" sz="quarter" idx="14" hasCustomPrompt="1"/>
          </p:nvPr>
        </p:nvSpPr>
        <p:spPr>
          <a:xfrm>
            <a:off x="999868"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20XX</a:t>
            </a:r>
            <a:endParaRPr lang="ru-RU" dirty="0"/>
          </a:p>
        </p:txBody>
      </p:sp>
      <p:sp>
        <p:nvSpPr>
          <p:cNvPr id="75" name="Text Placeholder 67">
            <a:extLst>
              <a:ext uri="{FF2B5EF4-FFF2-40B4-BE49-F238E27FC236}">
                <a16:creationId xmlns:a16="http://schemas.microsoft.com/office/drawing/2014/main" id="{0F809E17-A64D-4926-86F9-F23BA9D43374}"/>
              </a:ext>
            </a:extLst>
          </p:cNvPr>
          <p:cNvSpPr>
            <a:spLocks noGrp="1"/>
          </p:cNvSpPr>
          <p:nvPr userDrawn="1">
            <p:ph type="body" sz="quarter" idx="19" hasCustomPrompt="1"/>
          </p:nvPr>
        </p:nvSpPr>
        <p:spPr>
          <a:xfrm>
            <a:off x="1002003"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Step 1</a:t>
            </a:r>
            <a:endParaRPr lang="ru-RU" dirty="0"/>
          </a:p>
        </p:txBody>
      </p:sp>
      <p:sp>
        <p:nvSpPr>
          <p:cNvPr id="80" name="Text Placeholder 67">
            <a:extLst>
              <a:ext uri="{FF2B5EF4-FFF2-40B4-BE49-F238E27FC236}">
                <a16:creationId xmlns:a16="http://schemas.microsoft.com/office/drawing/2014/main" id="{CEAEBD1B-4DD3-4194-BDB3-E70AEE2E0CDB}"/>
              </a:ext>
            </a:extLst>
          </p:cNvPr>
          <p:cNvSpPr>
            <a:spLocks noGrp="1"/>
          </p:cNvSpPr>
          <p:nvPr userDrawn="1">
            <p:ph type="body" sz="quarter" idx="24"/>
          </p:nvPr>
        </p:nvSpPr>
        <p:spPr>
          <a:xfrm>
            <a:off x="999868"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Click to edit Master text styles</a:t>
            </a:r>
          </a:p>
        </p:txBody>
      </p:sp>
      <p:sp>
        <p:nvSpPr>
          <p:cNvPr id="69" name="Text Placeholder 67">
            <a:extLst>
              <a:ext uri="{FF2B5EF4-FFF2-40B4-BE49-F238E27FC236}">
                <a16:creationId xmlns:a16="http://schemas.microsoft.com/office/drawing/2014/main" id="{D78D23EB-5D9F-4540-94A3-08DBF7B8B91F}"/>
              </a:ext>
            </a:extLst>
          </p:cNvPr>
          <p:cNvSpPr>
            <a:spLocks noGrp="1"/>
          </p:cNvSpPr>
          <p:nvPr userDrawn="1">
            <p:ph type="body" sz="quarter" idx="15" hasCustomPrompt="1"/>
          </p:nvPr>
        </p:nvSpPr>
        <p:spPr>
          <a:xfrm>
            <a:off x="3076929"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20XX</a:t>
            </a:r>
            <a:endParaRPr lang="ru-RU" dirty="0"/>
          </a:p>
        </p:txBody>
      </p:sp>
      <p:sp>
        <p:nvSpPr>
          <p:cNvPr id="76" name="Text Placeholder 67">
            <a:extLst>
              <a:ext uri="{FF2B5EF4-FFF2-40B4-BE49-F238E27FC236}">
                <a16:creationId xmlns:a16="http://schemas.microsoft.com/office/drawing/2014/main" id="{52C8DAAC-AC34-4ADE-B88F-1C9288A5AEAB}"/>
              </a:ext>
            </a:extLst>
          </p:cNvPr>
          <p:cNvSpPr>
            <a:spLocks noGrp="1"/>
          </p:cNvSpPr>
          <p:nvPr userDrawn="1">
            <p:ph type="body" sz="quarter" idx="20" hasCustomPrompt="1"/>
          </p:nvPr>
        </p:nvSpPr>
        <p:spPr>
          <a:xfrm>
            <a:off x="3079064"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Step 2</a:t>
            </a:r>
            <a:endParaRPr lang="ru-RU" dirty="0"/>
          </a:p>
        </p:txBody>
      </p:sp>
      <p:sp>
        <p:nvSpPr>
          <p:cNvPr id="81" name="Text Placeholder 67">
            <a:extLst>
              <a:ext uri="{FF2B5EF4-FFF2-40B4-BE49-F238E27FC236}">
                <a16:creationId xmlns:a16="http://schemas.microsoft.com/office/drawing/2014/main" id="{11C83BFB-0EB8-4D80-943B-BA7A252D4DFE}"/>
              </a:ext>
            </a:extLst>
          </p:cNvPr>
          <p:cNvSpPr>
            <a:spLocks noGrp="1"/>
          </p:cNvSpPr>
          <p:nvPr userDrawn="1">
            <p:ph type="body" sz="quarter" idx="25"/>
          </p:nvPr>
        </p:nvSpPr>
        <p:spPr>
          <a:xfrm>
            <a:off x="3076929"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Click to edit Master text styles</a:t>
            </a:r>
          </a:p>
        </p:txBody>
      </p:sp>
      <p:sp>
        <p:nvSpPr>
          <p:cNvPr id="70" name="Text Placeholder 67">
            <a:extLst>
              <a:ext uri="{FF2B5EF4-FFF2-40B4-BE49-F238E27FC236}">
                <a16:creationId xmlns:a16="http://schemas.microsoft.com/office/drawing/2014/main" id="{4ED1DE17-B2BC-417B-BFB0-D3CDF7209734}"/>
              </a:ext>
            </a:extLst>
          </p:cNvPr>
          <p:cNvSpPr>
            <a:spLocks noGrp="1"/>
          </p:cNvSpPr>
          <p:nvPr userDrawn="1">
            <p:ph type="body" sz="quarter" idx="16" hasCustomPrompt="1"/>
          </p:nvPr>
        </p:nvSpPr>
        <p:spPr>
          <a:xfrm>
            <a:off x="5153990"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20XX</a:t>
            </a:r>
            <a:endParaRPr lang="ru-RU" dirty="0"/>
          </a:p>
        </p:txBody>
      </p:sp>
      <p:sp>
        <p:nvSpPr>
          <p:cNvPr id="77" name="Text Placeholder 67">
            <a:extLst>
              <a:ext uri="{FF2B5EF4-FFF2-40B4-BE49-F238E27FC236}">
                <a16:creationId xmlns:a16="http://schemas.microsoft.com/office/drawing/2014/main" id="{2406C601-7B6F-4E9D-A973-B2CC92C0DDA5}"/>
              </a:ext>
            </a:extLst>
          </p:cNvPr>
          <p:cNvSpPr>
            <a:spLocks noGrp="1"/>
          </p:cNvSpPr>
          <p:nvPr userDrawn="1">
            <p:ph type="body" sz="quarter" idx="21" hasCustomPrompt="1"/>
          </p:nvPr>
        </p:nvSpPr>
        <p:spPr>
          <a:xfrm>
            <a:off x="5156125"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Step 3</a:t>
            </a:r>
            <a:endParaRPr lang="ru-RU" dirty="0"/>
          </a:p>
        </p:txBody>
      </p:sp>
      <p:sp>
        <p:nvSpPr>
          <p:cNvPr id="82" name="Text Placeholder 67">
            <a:extLst>
              <a:ext uri="{FF2B5EF4-FFF2-40B4-BE49-F238E27FC236}">
                <a16:creationId xmlns:a16="http://schemas.microsoft.com/office/drawing/2014/main" id="{1863E5AC-A2CE-4EFB-9433-5F599B2B061F}"/>
              </a:ext>
            </a:extLst>
          </p:cNvPr>
          <p:cNvSpPr>
            <a:spLocks noGrp="1"/>
          </p:cNvSpPr>
          <p:nvPr userDrawn="1">
            <p:ph type="body" sz="quarter" idx="26"/>
          </p:nvPr>
        </p:nvSpPr>
        <p:spPr>
          <a:xfrm>
            <a:off x="5153990"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71" name="Text Placeholder 67">
            <a:extLst>
              <a:ext uri="{FF2B5EF4-FFF2-40B4-BE49-F238E27FC236}">
                <a16:creationId xmlns:a16="http://schemas.microsoft.com/office/drawing/2014/main" id="{166A426C-5268-45E2-8D57-A0DC553E0187}"/>
              </a:ext>
            </a:extLst>
          </p:cNvPr>
          <p:cNvSpPr>
            <a:spLocks noGrp="1"/>
          </p:cNvSpPr>
          <p:nvPr userDrawn="1">
            <p:ph type="body" sz="quarter" idx="17" hasCustomPrompt="1"/>
          </p:nvPr>
        </p:nvSpPr>
        <p:spPr>
          <a:xfrm>
            <a:off x="7231051"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20XX</a:t>
            </a:r>
            <a:endParaRPr lang="ru-RU" dirty="0"/>
          </a:p>
        </p:txBody>
      </p:sp>
      <p:sp>
        <p:nvSpPr>
          <p:cNvPr id="78" name="Text Placeholder 67">
            <a:extLst>
              <a:ext uri="{FF2B5EF4-FFF2-40B4-BE49-F238E27FC236}">
                <a16:creationId xmlns:a16="http://schemas.microsoft.com/office/drawing/2014/main" id="{84AA07B3-267A-4EF3-884B-C7811E2A82E2}"/>
              </a:ext>
            </a:extLst>
          </p:cNvPr>
          <p:cNvSpPr>
            <a:spLocks noGrp="1"/>
          </p:cNvSpPr>
          <p:nvPr userDrawn="1">
            <p:ph type="body" sz="quarter" idx="22" hasCustomPrompt="1"/>
          </p:nvPr>
        </p:nvSpPr>
        <p:spPr>
          <a:xfrm>
            <a:off x="7233186"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Step 4</a:t>
            </a:r>
            <a:endParaRPr lang="ru-RU" dirty="0"/>
          </a:p>
        </p:txBody>
      </p:sp>
      <p:sp>
        <p:nvSpPr>
          <p:cNvPr id="83" name="Text Placeholder 67">
            <a:extLst>
              <a:ext uri="{FF2B5EF4-FFF2-40B4-BE49-F238E27FC236}">
                <a16:creationId xmlns:a16="http://schemas.microsoft.com/office/drawing/2014/main" id="{8200DF41-88E6-45EF-AE9D-B56233AD17E6}"/>
              </a:ext>
            </a:extLst>
          </p:cNvPr>
          <p:cNvSpPr>
            <a:spLocks noGrp="1"/>
          </p:cNvSpPr>
          <p:nvPr userDrawn="1">
            <p:ph type="body" sz="quarter" idx="27"/>
          </p:nvPr>
        </p:nvSpPr>
        <p:spPr>
          <a:xfrm>
            <a:off x="7231051"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72" name="Text Placeholder 67">
            <a:extLst>
              <a:ext uri="{FF2B5EF4-FFF2-40B4-BE49-F238E27FC236}">
                <a16:creationId xmlns:a16="http://schemas.microsoft.com/office/drawing/2014/main" id="{27F6FCF2-4954-4E07-BD4A-54040E169886}"/>
              </a:ext>
            </a:extLst>
          </p:cNvPr>
          <p:cNvSpPr>
            <a:spLocks noGrp="1"/>
          </p:cNvSpPr>
          <p:nvPr userDrawn="1">
            <p:ph type="body" sz="quarter" idx="18" hasCustomPrompt="1"/>
          </p:nvPr>
        </p:nvSpPr>
        <p:spPr>
          <a:xfrm>
            <a:off x="9308112"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20XX</a:t>
            </a:r>
            <a:endParaRPr lang="ru-RU" dirty="0"/>
          </a:p>
        </p:txBody>
      </p:sp>
      <p:sp>
        <p:nvSpPr>
          <p:cNvPr id="79" name="Text Placeholder 67">
            <a:extLst>
              <a:ext uri="{FF2B5EF4-FFF2-40B4-BE49-F238E27FC236}">
                <a16:creationId xmlns:a16="http://schemas.microsoft.com/office/drawing/2014/main" id="{9752F311-54E4-4A2F-A676-CE541AC3AF22}"/>
              </a:ext>
            </a:extLst>
          </p:cNvPr>
          <p:cNvSpPr>
            <a:spLocks noGrp="1"/>
          </p:cNvSpPr>
          <p:nvPr userDrawn="1">
            <p:ph type="body" sz="quarter" idx="23" hasCustomPrompt="1"/>
          </p:nvPr>
        </p:nvSpPr>
        <p:spPr>
          <a:xfrm>
            <a:off x="9310247"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Step 5</a:t>
            </a:r>
            <a:endParaRPr lang="ru-RU" dirty="0"/>
          </a:p>
        </p:txBody>
      </p:sp>
      <p:sp>
        <p:nvSpPr>
          <p:cNvPr id="84" name="Text Placeholder 67">
            <a:extLst>
              <a:ext uri="{FF2B5EF4-FFF2-40B4-BE49-F238E27FC236}">
                <a16:creationId xmlns:a16="http://schemas.microsoft.com/office/drawing/2014/main" id="{293395E1-4412-462F-9A23-3BEF7CCC2498}"/>
              </a:ext>
            </a:extLst>
          </p:cNvPr>
          <p:cNvSpPr>
            <a:spLocks noGrp="1"/>
          </p:cNvSpPr>
          <p:nvPr userDrawn="1">
            <p:ph type="body" sz="quarter" idx="28"/>
          </p:nvPr>
        </p:nvSpPr>
        <p:spPr>
          <a:xfrm>
            <a:off x="9308112"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cxnSp>
        <p:nvCxnSpPr>
          <p:cNvPr id="43" name="Straight Connector 42">
            <a:extLst>
              <a:ext uri="{FF2B5EF4-FFF2-40B4-BE49-F238E27FC236}">
                <a16:creationId xmlns:a16="http://schemas.microsoft.com/office/drawing/2014/main" id="{DA423E63-093D-4A99-8C31-28E180F8111E}"/>
              </a:ext>
            </a:extLst>
          </p:cNvPr>
          <p:cNvCxnSpPr>
            <a:cxnSpLocks/>
          </p:cNvCxnSpPr>
          <p:nvPr userDrawn="1"/>
        </p:nvCxnSpPr>
        <p:spPr>
          <a:xfrm>
            <a:off x="919331" y="2404913"/>
            <a:ext cx="11304000" cy="0"/>
          </a:xfrm>
          <a:prstGeom prst="line">
            <a:avLst/>
          </a:prstGeom>
          <a:ln w="19050">
            <a:solidFill>
              <a:srgbClr val="9399A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1F79A9D-F468-4B5C-9092-EE37C9E345F1}"/>
              </a:ext>
            </a:extLst>
          </p:cNvPr>
          <p:cNvSpPr>
            <a:spLocks noGrp="1"/>
          </p:cNvSpPr>
          <p:nvPr>
            <p:ph type="dt" sz="half" idx="10"/>
          </p:nvPr>
        </p:nvSpPr>
        <p:spPr/>
        <p:txBody>
          <a:bodyPr/>
          <a:lstStyle>
            <a:lvl1pPr>
              <a:defRPr>
                <a:solidFill>
                  <a:schemeClr val="accent3"/>
                </a:solidFill>
              </a:defRPr>
            </a:lvl1pPr>
          </a:lstStyle>
          <a:p>
            <a:fld id="{513CFEE6-155F-4C22-BFC9-BDED101F64A3}" type="datetimeFigureOut">
              <a:rPr lang="ru-RU" smtClean="0"/>
              <a:pPr/>
              <a:t>22.04.2021</a:t>
            </a:fld>
            <a:endParaRPr lang="ru-RU"/>
          </a:p>
        </p:txBody>
      </p:sp>
      <p:sp>
        <p:nvSpPr>
          <p:cNvPr id="5" name="Footer Placeholder 4">
            <a:extLst>
              <a:ext uri="{FF2B5EF4-FFF2-40B4-BE49-F238E27FC236}">
                <a16:creationId xmlns:a16="http://schemas.microsoft.com/office/drawing/2014/main" id="{48650B2E-E157-4C0C-94EB-9A67DEC033FC}"/>
              </a:ext>
            </a:extLst>
          </p:cNvPr>
          <p:cNvSpPr>
            <a:spLocks noGrp="1"/>
          </p:cNvSpPr>
          <p:nvPr>
            <p:ph type="ftr" sz="quarter" idx="11"/>
          </p:nvPr>
        </p:nvSpPr>
        <p:spPr/>
        <p:txBody>
          <a:bodyPr/>
          <a:lstStyle>
            <a:lvl1pPr>
              <a:defRPr>
                <a:solidFill>
                  <a:schemeClr val="accent1"/>
                </a:solidFill>
              </a:defRPr>
            </a:lvl1pPr>
          </a:lstStyle>
          <a:p>
            <a:endParaRPr lang="ru-RU" dirty="0"/>
          </a:p>
        </p:txBody>
      </p:sp>
      <p:sp>
        <p:nvSpPr>
          <p:cNvPr id="6" name="Slide Number Placeholder 5">
            <a:extLst>
              <a:ext uri="{FF2B5EF4-FFF2-40B4-BE49-F238E27FC236}">
                <a16:creationId xmlns:a16="http://schemas.microsoft.com/office/drawing/2014/main" id="{7D0D0389-9377-4F66-90DE-3BF0280F595D}"/>
              </a:ext>
            </a:extLst>
          </p:cNvPr>
          <p:cNvSpPr>
            <a:spLocks noGrp="1"/>
          </p:cNvSpPr>
          <p:nvPr>
            <p:ph type="sldNum" sz="quarter" idx="12"/>
          </p:nvPr>
        </p:nvSpPr>
        <p:spPr/>
        <p:txBody>
          <a:bodyPr/>
          <a:lstStyle/>
          <a:p>
            <a:fld id="{4F4E0FEE-E42D-435A-A441-DBC63D7AFC28}" type="slidenum">
              <a:rPr lang="ru-RU" smtClean="0"/>
              <a:t>‹#›</a:t>
            </a:fld>
            <a:endParaRPr lang="ru-RU" dirty="0"/>
          </a:p>
        </p:txBody>
      </p:sp>
      <p:grpSp>
        <p:nvGrpSpPr>
          <p:cNvPr id="38" name="Group 37">
            <a:extLst>
              <a:ext uri="{FF2B5EF4-FFF2-40B4-BE49-F238E27FC236}">
                <a16:creationId xmlns:a16="http://schemas.microsoft.com/office/drawing/2014/main" id="{045D4B62-FDA7-488E-8EA0-68805217F9F0}"/>
              </a:ext>
            </a:extLst>
          </p:cNvPr>
          <p:cNvGrpSpPr/>
          <p:nvPr userDrawn="1"/>
        </p:nvGrpSpPr>
        <p:grpSpPr>
          <a:xfrm>
            <a:off x="9128023" y="2331516"/>
            <a:ext cx="137160" cy="2999323"/>
            <a:chOff x="882917" y="2474883"/>
            <a:chExt cx="137160" cy="2999323"/>
          </a:xfrm>
        </p:grpSpPr>
        <p:cxnSp>
          <p:nvCxnSpPr>
            <p:cNvPr id="39" name="Straight Connector 38">
              <a:extLst>
                <a:ext uri="{FF2B5EF4-FFF2-40B4-BE49-F238E27FC236}">
                  <a16:creationId xmlns:a16="http://schemas.microsoft.com/office/drawing/2014/main" id="{EE9FF919-D5B6-40BE-8340-99395C67A80B}"/>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4744F83E-0A7E-487F-94AD-18862D8C1DA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1" name="Oval 40">
              <a:extLst>
                <a:ext uri="{FF2B5EF4-FFF2-40B4-BE49-F238E27FC236}">
                  <a16:creationId xmlns:a16="http://schemas.microsoft.com/office/drawing/2014/main" id="{2604EFAD-8591-44A8-B023-93F6CBAA8FBB}"/>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cxnSp>
        <p:nvCxnSpPr>
          <p:cNvPr id="44" name="Straight Connector 43">
            <a:extLst>
              <a:ext uri="{FF2B5EF4-FFF2-40B4-BE49-F238E27FC236}">
                <a16:creationId xmlns:a16="http://schemas.microsoft.com/office/drawing/2014/main" id="{FCC36F7E-FD23-48F3-A09A-9CC43031B561}"/>
              </a:ext>
            </a:extLst>
          </p:cNvPr>
          <p:cNvCxnSpPr>
            <a:cxnSpLocks/>
          </p:cNvCxnSpPr>
          <p:nvPr userDrawn="1"/>
        </p:nvCxnSpPr>
        <p:spPr>
          <a:xfrm>
            <a:off x="951496" y="3032671"/>
            <a:ext cx="11240503" cy="0"/>
          </a:xfrm>
          <a:prstGeom prst="line">
            <a:avLst/>
          </a:prstGeom>
          <a:ln w="7239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6A1B849D-4DD4-48E2-919C-6D027EBF0C55}"/>
              </a:ext>
            </a:extLst>
          </p:cNvPr>
          <p:cNvGrpSpPr/>
          <p:nvPr userDrawn="1"/>
        </p:nvGrpSpPr>
        <p:grpSpPr>
          <a:xfrm>
            <a:off x="813989" y="2331516"/>
            <a:ext cx="137162" cy="2999323"/>
            <a:chOff x="882915" y="2453736"/>
            <a:chExt cx="137162" cy="2999323"/>
          </a:xfrm>
        </p:grpSpPr>
        <p:cxnSp>
          <p:nvCxnSpPr>
            <p:cNvPr id="21" name="Straight Connector 20">
              <a:extLst>
                <a:ext uri="{FF2B5EF4-FFF2-40B4-BE49-F238E27FC236}">
                  <a16:creationId xmlns:a16="http://schemas.microsoft.com/office/drawing/2014/main" id="{2735FDD3-D29F-4144-B941-C78FD2EDEC8F}"/>
                </a:ext>
              </a:extLst>
            </p:cNvPr>
            <p:cNvCxnSpPr/>
            <p:nvPr userDrawn="1"/>
          </p:nvCxnSpPr>
          <p:spPr>
            <a:xfrm>
              <a:off x="951497" y="2522316"/>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CCA69E7-7E62-48D3-BECA-3195D6013009}"/>
                </a:ext>
              </a:extLst>
            </p:cNvPr>
            <p:cNvSpPr/>
            <p:nvPr userDrawn="1"/>
          </p:nvSpPr>
          <p:spPr>
            <a:xfrm>
              <a:off x="882915" y="245373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4" name="Oval 23">
              <a:extLst>
                <a:ext uri="{FF2B5EF4-FFF2-40B4-BE49-F238E27FC236}">
                  <a16:creationId xmlns:a16="http://schemas.microsoft.com/office/drawing/2014/main" id="{7372AC68-B45F-427C-BCD5-D1C11A81DEFD}"/>
                </a:ext>
              </a:extLst>
            </p:cNvPr>
            <p:cNvSpPr/>
            <p:nvPr userDrawn="1"/>
          </p:nvSpPr>
          <p:spPr>
            <a:xfrm>
              <a:off x="882917" y="5315899"/>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49" name="Group 48">
            <a:extLst>
              <a:ext uri="{FF2B5EF4-FFF2-40B4-BE49-F238E27FC236}">
                <a16:creationId xmlns:a16="http://schemas.microsoft.com/office/drawing/2014/main" id="{063908B3-7B94-471C-A3B6-4DD1BAD057EC}"/>
              </a:ext>
            </a:extLst>
          </p:cNvPr>
          <p:cNvGrpSpPr/>
          <p:nvPr userDrawn="1"/>
        </p:nvGrpSpPr>
        <p:grpSpPr>
          <a:xfrm>
            <a:off x="750918" y="2898634"/>
            <a:ext cx="265176" cy="265176"/>
            <a:chOff x="818907" y="3062958"/>
            <a:chExt cx="265176" cy="265176"/>
          </a:xfrm>
        </p:grpSpPr>
        <p:sp>
          <p:nvSpPr>
            <p:cNvPr id="47" name="Oval 46">
              <a:extLst>
                <a:ext uri="{FF2B5EF4-FFF2-40B4-BE49-F238E27FC236}">
                  <a16:creationId xmlns:a16="http://schemas.microsoft.com/office/drawing/2014/main" id="{4EBB9D0A-1778-4373-AD41-62E890959DCF}"/>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8" name="Oval 47">
              <a:extLst>
                <a:ext uri="{FF2B5EF4-FFF2-40B4-BE49-F238E27FC236}">
                  <a16:creationId xmlns:a16="http://schemas.microsoft.com/office/drawing/2014/main" id="{5C3271EA-E74D-4A74-B991-5C50166C37A5}"/>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a:extLst>
              <a:ext uri="{FF2B5EF4-FFF2-40B4-BE49-F238E27FC236}">
                <a16:creationId xmlns:a16="http://schemas.microsoft.com/office/drawing/2014/main" id="{F9A6FF48-4AA4-4CD2-B31D-B7049F9C4092}"/>
              </a:ext>
            </a:extLst>
          </p:cNvPr>
          <p:cNvGrpSpPr/>
          <p:nvPr userDrawn="1"/>
        </p:nvGrpSpPr>
        <p:grpSpPr>
          <a:xfrm>
            <a:off x="2908500" y="2331516"/>
            <a:ext cx="137160" cy="2999323"/>
            <a:chOff x="882917" y="2474883"/>
            <a:chExt cx="137160" cy="2999323"/>
          </a:xfrm>
        </p:grpSpPr>
        <p:cxnSp>
          <p:nvCxnSpPr>
            <p:cNvPr id="27" name="Straight Connector 26">
              <a:extLst>
                <a:ext uri="{FF2B5EF4-FFF2-40B4-BE49-F238E27FC236}">
                  <a16:creationId xmlns:a16="http://schemas.microsoft.com/office/drawing/2014/main" id="{9E7874F7-CC98-4D64-8517-87F53501C42F}"/>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86453AEA-ACAA-4861-B099-D90257B9BAF8}"/>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9" name="Oval 28">
              <a:extLst>
                <a:ext uri="{FF2B5EF4-FFF2-40B4-BE49-F238E27FC236}">
                  <a16:creationId xmlns:a16="http://schemas.microsoft.com/office/drawing/2014/main" id="{CA8484F9-DBBB-48DB-8CBC-A0E91BBD8207}"/>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0" name="Group 49">
            <a:extLst>
              <a:ext uri="{FF2B5EF4-FFF2-40B4-BE49-F238E27FC236}">
                <a16:creationId xmlns:a16="http://schemas.microsoft.com/office/drawing/2014/main" id="{787AB91B-1402-478A-9277-84A12987C1FE}"/>
              </a:ext>
            </a:extLst>
          </p:cNvPr>
          <p:cNvGrpSpPr/>
          <p:nvPr userDrawn="1"/>
        </p:nvGrpSpPr>
        <p:grpSpPr>
          <a:xfrm>
            <a:off x="2847246" y="2898634"/>
            <a:ext cx="265176" cy="265176"/>
            <a:chOff x="818907" y="3062958"/>
            <a:chExt cx="265176" cy="265176"/>
          </a:xfrm>
        </p:grpSpPr>
        <p:sp>
          <p:nvSpPr>
            <p:cNvPr id="51" name="Oval 50">
              <a:extLst>
                <a:ext uri="{FF2B5EF4-FFF2-40B4-BE49-F238E27FC236}">
                  <a16:creationId xmlns:a16="http://schemas.microsoft.com/office/drawing/2014/main" id="{BEFCF036-CEA4-48A8-A00F-9F64AE548E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2" name="Oval 51">
              <a:extLst>
                <a:ext uri="{FF2B5EF4-FFF2-40B4-BE49-F238E27FC236}">
                  <a16:creationId xmlns:a16="http://schemas.microsoft.com/office/drawing/2014/main" id="{5EE24256-9159-4D60-B60A-3498FC98CD0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3" name="Group 52">
            <a:extLst>
              <a:ext uri="{FF2B5EF4-FFF2-40B4-BE49-F238E27FC236}">
                <a16:creationId xmlns:a16="http://schemas.microsoft.com/office/drawing/2014/main" id="{FA8C6DB1-44F7-483A-950F-B873D1D5B8D3}"/>
              </a:ext>
            </a:extLst>
          </p:cNvPr>
          <p:cNvGrpSpPr/>
          <p:nvPr userDrawn="1"/>
        </p:nvGrpSpPr>
        <p:grpSpPr>
          <a:xfrm>
            <a:off x="9064951" y="2898634"/>
            <a:ext cx="265176" cy="265176"/>
            <a:chOff x="818907" y="3062958"/>
            <a:chExt cx="265176" cy="265176"/>
          </a:xfrm>
        </p:grpSpPr>
        <p:sp>
          <p:nvSpPr>
            <p:cNvPr id="54" name="Oval 53">
              <a:extLst>
                <a:ext uri="{FF2B5EF4-FFF2-40B4-BE49-F238E27FC236}">
                  <a16:creationId xmlns:a16="http://schemas.microsoft.com/office/drawing/2014/main" id="{E71AB570-1EDA-457E-B564-1F63367035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5" name="Oval 54">
              <a:extLst>
                <a:ext uri="{FF2B5EF4-FFF2-40B4-BE49-F238E27FC236}">
                  <a16:creationId xmlns:a16="http://schemas.microsoft.com/office/drawing/2014/main" id="{01CF7F51-5306-450B-9581-297B7DA9535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30" name="Group 29">
            <a:extLst>
              <a:ext uri="{FF2B5EF4-FFF2-40B4-BE49-F238E27FC236}">
                <a16:creationId xmlns:a16="http://schemas.microsoft.com/office/drawing/2014/main" id="{D88F938B-6889-476B-9F04-50877A3FFB94}"/>
              </a:ext>
            </a:extLst>
          </p:cNvPr>
          <p:cNvGrpSpPr/>
          <p:nvPr userDrawn="1"/>
        </p:nvGrpSpPr>
        <p:grpSpPr>
          <a:xfrm>
            <a:off x="5003010" y="2331516"/>
            <a:ext cx="137160" cy="2999323"/>
            <a:chOff x="882917" y="2474883"/>
            <a:chExt cx="137160" cy="2999323"/>
          </a:xfrm>
        </p:grpSpPr>
        <p:cxnSp>
          <p:nvCxnSpPr>
            <p:cNvPr id="31" name="Straight Connector 30">
              <a:extLst>
                <a:ext uri="{FF2B5EF4-FFF2-40B4-BE49-F238E27FC236}">
                  <a16:creationId xmlns:a16="http://schemas.microsoft.com/office/drawing/2014/main" id="{979342DA-D3C1-4717-B6CC-2654C333D29D}"/>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8CB6D1AF-ADDB-42D5-BEB9-99A7EE07025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3" name="Oval 32">
              <a:extLst>
                <a:ext uri="{FF2B5EF4-FFF2-40B4-BE49-F238E27FC236}">
                  <a16:creationId xmlns:a16="http://schemas.microsoft.com/office/drawing/2014/main" id="{C986ED45-F31E-4EB9-BB0F-3079602EB4A2}"/>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57" name="Oval 56">
            <a:extLst>
              <a:ext uri="{FF2B5EF4-FFF2-40B4-BE49-F238E27FC236}">
                <a16:creationId xmlns:a16="http://schemas.microsoft.com/office/drawing/2014/main" id="{923CFC93-94E9-4366-8810-F0ACAFD54CFD}"/>
              </a:ext>
            </a:extLst>
          </p:cNvPr>
          <p:cNvSpPr/>
          <p:nvPr userDrawn="1"/>
        </p:nvSpPr>
        <p:spPr>
          <a:xfrm>
            <a:off x="4938426" y="289863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8" name="Oval 57">
            <a:extLst>
              <a:ext uri="{FF2B5EF4-FFF2-40B4-BE49-F238E27FC236}">
                <a16:creationId xmlns:a16="http://schemas.microsoft.com/office/drawing/2014/main" id="{0D6790E5-47B0-4794-ADB1-4FC8402D665C}"/>
              </a:ext>
            </a:extLst>
          </p:cNvPr>
          <p:cNvSpPr/>
          <p:nvPr userDrawn="1"/>
        </p:nvSpPr>
        <p:spPr>
          <a:xfrm>
            <a:off x="5002434" y="296264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34" name="Group 33">
            <a:extLst>
              <a:ext uri="{FF2B5EF4-FFF2-40B4-BE49-F238E27FC236}">
                <a16:creationId xmlns:a16="http://schemas.microsoft.com/office/drawing/2014/main" id="{596C3237-54C9-480C-AABB-5A95AB84DF38}"/>
              </a:ext>
            </a:extLst>
          </p:cNvPr>
          <p:cNvGrpSpPr/>
          <p:nvPr userDrawn="1"/>
        </p:nvGrpSpPr>
        <p:grpSpPr>
          <a:xfrm>
            <a:off x="7097520" y="2331516"/>
            <a:ext cx="137160" cy="2999323"/>
            <a:chOff x="882917" y="2474883"/>
            <a:chExt cx="137160" cy="2999323"/>
          </a:xfrm>
        </p:grpSpPr>
        <p:cxnSp>
          <p:nvCxnSpPr>
            <p:cNvPr id="35" name="Straight Connector 34">
              <a:extLst>
                <a:ext uri="{FF2B5EF4-FFF2-40B4-BE49-F238E27FC236}">
                  <a16:creationId xmlns:a16="http://schemas.microsoft.com/office/drawing/2014/main" id="{2B1C5BC3-88E2-4319-B05B-55A77D959B8C}"/>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5AD3DDE-89C5-4CB3-A7C4-52A77D798D0A}"/>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7" name="Oval 36">
              <a:extLst>
                <a:ext uri="{FF2B5EF4-FFF2-40B4-BE49-F238E27FC236}">
                  <a16:creationId xmlns:a16="http://schemas.microsoft.com/office/drawing/2014/main" id="{E492ADD7-891E-47B3-B12A-0B729BD59B7C}"/>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9" name="Group 58">
            <a:extLst>
              <a:ext uri="{FF2B5EF4-FFF2-40B4-BE49-F238E27FC236}">
                <a16:creationId xmlns:a16="http://schemas.microsoft.com/office/drawing/2014/main" id="{46626098-B638-41DE-A19F-347385124AF0}"/>
              </a:ext>
            </a:extLst>
          </p:cNvPr>
          <p:cNvGrpSpPr/>
          <p:nvPr userDrawn="1"/>
        </p:nvGrpSpPr>
        <p:grpSpPr>
          <a:xfrm>
            <a:off x="7036590" y="2898634"/>
            <a:ext cx="265176" cy="265176"/>
            <a:chOff x="821985" y="3062284"/>
            <a:chExt cx="265176" cy="265176"/>
          </a:xfrm>
        </p:grpSpPr>
        <p:sp>
          <p:nvSpPr>
            <p:cNvPr id="60" name="Oval 59">
              <a:extLst>
                <a:ext uri="{FF2B5EF4-FFF2-40B4-BE49-F238E27FC236}">
                  <a16:creationId xmlns:a16="http://schemas.microsoft.com/office/drawing/2014/main" id="{BFDD77FF-4A87-4A8F-9110-8D6977A8ED44}"/>
                </a:ext>
              </a:extLst>
            </p:cNvPr>
            <p:cNvSpPr/>
            <p:nvPr userDrawn="1"/>
          </p:nvSpPr>
          <p:spPr>
            <a:xfrm>
              <a:off x="821985" y="306228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1" name="Oval 60">
              <a:extLst>
                <a:ext uri="{FF2B5EF4-FFF2-40B4-BE49-F238E27FC236}">
                  <a16:creationId xmlns:a16="http://schemas.microsoft.com/office/drawing/2014/main" id="{D6ECC322-F330-4C26-AC6A-506672D90A6F}"/>
                </a:ext>
              </a:extLst>
            </p:cNvPr>
            <p:cNvSpPr/>
            <p:nvPr userDrawn="1"/>
          </p:nvSpPr>
          <p:spPr>
            <a:xfrm>
              <a:off x="885993" y="312629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Tree>
    <p:extLst>
      <p:ext uri="{BB962C8B-B14F-4D97-AF65-F5344CB8AC3E}">
        <p14:creationId xmlns:p14="http://schemas.microsoft.com/office/powerpoint/2010/main" val="4100441374"/>
      </p:ext>
    </p:extLst>
  </p:cSld>
  <p:clrMapOvr>
    <a:masterClrMapping/>
  </p:clrMapOvr>
  <p:extLst>
    <p:ext uri="{DCECCB84-F9BA-43D5-87BE-67443E8EF086}">
      <p15:sldGuideLst xmlns:p15="http://schemas.microsoft.com/office/powerpoint/2012/main">
        <p15:guide id="1" orient="horz" pos="572">
          <p15:clr>
            <a:srgbClr val="FBAE40"/>
          </p15:clr>
        </p15:guide>
        <p15:guide id="2" pos="551">
          <p15:clr>
            <a:srgbClr val="FBAE40"/>
          </p15:clr>
        </p15:guide>
        <p15:guide id="3" pos="7080">
          <p15:clr>
            <a:srgbClr val="FBAE40"/>
          </p15:clr>
        </p15:guide>
        <p15:guide id="4" orient="horz" pos="37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D4C7E3-7A76-4006-B7E3-AAB8FC002E52}" type="datetimeFigureOut">
              <a:rPr lang="en-GB" smtClean="0"/>
              <a:t>22/04/2021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EB4CF4-EE85-4E02-9E94-D3F7AAE750EA}" type="slidenum">
              <a:rPr lang="en-GB" smtClean="0"/>
              <a:t>‹#›</a:t>
            </a:fld>
            <a:endParaRPr lang="en-GB"/>
          </a:p>
        </p:txBody>
      </p:sp>
    </p:spTree>
    <p:extLst>
      <p:ext uri="{BB962C8B-B14F-4D97-AF65-F5344CB8AC3E}">
        <p14:creationId xmlns:p14="http://schemas.microsoft.com/office/powerpoint/2010/main" val="269404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66D4C7E3-7A76-4006-B7E3-AAB8FC002E52}" type="datetimeFigureOut">
              <a:rPr lang="en-GB" smtClean="0"/>
              <a:t>22/04/2021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EB4CF4-EE85-4E02-9E94-D3F7AAE750EA}" type="slidenum">
              <a:rPr lang="en-GB" smtClean="0"/>
              <a:t>‹#›</a:t>
            </a:fld>
            <a:endParaRPr lang="en-GB"/>
          </a:p>
        </p:txBody>
      </p:sp>
    </p:spTree>
    <p:extLst>
      <p:ext uri="{BB962C8B-B14F-4D97-AF65-F5344CB8AC3E}">
        <p14:creationId xmlns:p14="http://schemas.microsoft.com/office/powerpoint/2010/main" val="36329757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6D4C7E3-7A76-4006-B7E3-AAB8FC002E52}" type="datetimeFigureOut">
              <a:rPr lang="en-GB" smtClean="0"/>
              <a:t>22/04/2021</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97EB4CF4-EE85-4E02-9E94-D3F7AAE750EA}" type="slidenum">
              <a:rPr lang="en-GB" smtClean="0"/>
              <a:t>‹#›</a:t>
            </a:fld>
            <a:endParaRPr lang="en-GB"/>
          </a:p>
        </p:txBody>
      </p:sp>
    </p:spTree>
    <p:extLst>
      <p:ext uri="{BB962C8B-B14F-4D97-AF65-F5344CB8AC3E}">
        <p14:creationId xmlns:p14="http://schemas.microsoft.com/office/powerpoint/2010/main" val="3336788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6D4C7E3-7A76-4006-B7E3-AAB8FC002E52}" type="datetimeFigureOut">
              <a:rPr lang="en-GB" smtClean="0"/>
              <a:t>22/04/2021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EB4CF4-EE85-4E02-9E94-D3F7AAE750EA}"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63570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D4C7E3-7A76-4006-B7E3-AAB8FC002E52}" type="datetimeFigureOut">
              <a:rPr lang="en-GB" smtClean="0"/>
              <a:t>22/04/2021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EB4CF4-EE85-4E02-9E94-D3F7AAE750EA}" type="slidenum">
              <a:rPr lang="en-GB" smtClean="0"/>
              <a:t>‹#›</a:t>
            </a:fld>
            <a:endParaRPr lang="en-GB"/>
          </a:p>
        </p:txBody>
      </p:sp>
    </p:spTree>
    <p:extLst>
      <p:ext uri="{BB962C8B-B14F-4D97-AF65-F5344CB8AC3E}">
        <p14:creationId xmlns:p14="http://schemas.microsoft.com/office/powerpoint/2010/main" val="387635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D4C7E3-7A76-4006-B7E3-AAB8FC002E52}" type="datetimeFigureOut">
              <a:rPr lang="en-GB" smtClean="0"/>
              <a:t>22/04/2021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EB4CF4-EE85-4E02-9E94-D3F7AAE750EA}" type="slidenum">
              <a:rPr lang="en-GB" smtClean="0"/>
              <a:t>‹#›</a:t>
            </a:fld>
            <a:endParaRPr lang="en-GB"/>
          </a:p>
        </p:txBody>
      </p:sp>
    </p:spTree>
    <p:extLst>
      <p:ext uri="{BB962C8B-B14F-4D97-AF65-F5344CB8AC3E}">
        <p14:creationId xmlns:p14="http://schemas.microsoft.com/office/powerpoint/2010/main" val="2717063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66D4C7E3-7A76-4006-B7E3-AAB8FC002E52}" type="datetimeFigureOut">
              <a:rPr lang="en-GB" smtClean="0"/>
              <a:t>22/04/2021</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97EB4CF4-EE85-4E02-9E94-D3F7AAE750EA}" type="slidenum">
              <a:rPr lang="en-GB" smtClean="0"/>
              <a:t>‹#›</a:t>
            </a:fld>
            <a:endParaRPr lang="en-GB"/>
          </a:p>
        </p:txBody>
      </p:sp>
    </p:spTree>
    <p:extLst>
      <p:ext uri="{BB962C8B-B14F-4D97-AF65-F5344CB8AC3E}">
        <p14:creationId xmlns:p14="http://schemas.microsoft.com/office/powerpoint/2010/main" val="70438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6D4C7E3-7A76-4006-B7E3-AAB8FC002E52}" type="datetimeFigureOut">
              <a:rPr lang="en-GB" smtClean="0"/>
              <a:t>22/04/2021</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97EB4CF4-EE85-4E02-9E94-D3F7AAE750EA}" type="slidenum">
              <a:rPr lang="en-GB" smtClean="0"/>
              <a:t>‹#›</a:t>
            </a:fld>
            <a:endParaRPr lang="en-GB"/>
          </a:p>
        </p:txBody>
      </p:sp>
    </p:spTree>
    <p:extLst>
      <p:ext uri="{BB962C8B-B14F-4D97-AF65-F5344CB8AC3E}">
        <p14:creationId xmlns:p14="http://schemas.microsoft.com/office/powerpoint/2010/main" val="3857593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6D4C7E3-7A76-4006-B7E3-AAB8FC002E52}" type="datetimeFigureOut">
              <a:rPr lang="en-GB" smtClean="0"/>
              <a:t>22/04/2021</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7EB4CF4-EE85-4E02-9E94-D3F7AAE750EA}" type="slidenum">
              <a:rPr lang="en-GB" smtClean="0"/>
              <a:t>‹#›</a:t>
            </a:fld>
            <a:endParaRPr lang="en-GB"/>
          </a:p>
        </p:txBody>
      </p:sp>
    </p:spTree>
    <p:extLst>
      <p:ext uri="{BB962C8B-B14F-4D97-AF65-F5344CB8AC3E}">
        <p14:creationId xmlns:p14="http://schemas.microsoft.com/office/powerpoint/2010/main" val="976275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FFE583A-448B-424C-9B6C-980A58B939A8}"/>
              </a:ext>
            </a:extLst>
          </p:cNvPr>
          <p:cNvCxnSpPr>
            <a:cxnSpLocks/>
            <a:stCxn id="8" idx="6"/>
            <a:endCxn id="10" idx="6"/>
          </p:cNvCxnSpPr>
          <p:nvPr userDrawn="1"/>
        </p:nvCxnSpPr>
        <p:spPr>
          <a:xfrm flipV="1">
            <a:off x="1070213" y="6081964"/>
            <a:ext cx="10174050" cy="1"/>
          </a:xfrm>
          <a:prstGeom prst="line">
            <a:avLst/>
          </a:prstGeom>
          <a:ln w="889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0F4F28C2-CC34-4947-B0FE-B44514C5BFC8}"/>
              </a:ext>
            </a:extLst>
          </p:cNvPr>
          <p:cNvSpPr/>
          <p:nvPr userDrawn="1"/>
        </p:nvSpPr>
        <p:spPr>
          <a:xfrm>
            <a:off x="11107103" y="601338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 </a:t>
            </a:r>
            <a:endParaRPr lang="ru-RU" dirty="0"/>
          </a:p>
        </p:txBody>
      </p:sp>
      <p:sp>
        <p:nvSpPr>
          <p:cNvPr id="2" name="Title Placeholder 1">
            <a:extLst>
              <a:ext uri="{FF2B5EF4-FFF2-40B4-BE49-F238E27FC236}">
                <a16:creationId xmlns:a16="http://schemas.microsoft.com/office/drawing/2014/main" id="{F8423FD6-47FA-40FA-AC79-BC9F7AE1FC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a16="http://schemas.microsoft.com/office/drawing/2014/main" id="{3D7E562E-0BAA-491E-B8FD-1A05C9CA6E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0C72BA95-4805-4B42-9280-BD99DBEAF622}"/>
              </a:ext>
            </a:extLst>
          </p:cNvPr>
          <p:cNvSpPr>
            <a:spLocks noGrp="1"/>
          </p:cNvSpPr>
          <p:nvPr>
            <p:ph type="dt" sz="half" idx="2"/>
          </p:nvPr>
        </p:nvSpPr>
        <p:spPr>
          <a:xfrm>
            <a:off x="8303765" y="6088551"/>
            <a:ext cx="2743200" cy="252000"/>
          </a:xfrm>
          <a:prstGeom prst="rect">
            <a:avLst/>
          </a:prstGeom>
        </p:spPr>
        <p:txBody>
          <a:bodyPr vert="horz" lIns="91440" tIns="45720" rIns="91440" bIns="45720" rtlCol="0" anchor="ctr"/>
          <a:lstStyle>
            <a:lvl1pPr algn="r">
              <a:defRPr sz="900" i="1">
                <a:solidFill>
                  <a:srgbClr val="3B4D55"/>
                </a:solidFill>
              </a:defRPr>
            </a:lvl1pPr>
          </a:lstStyle>
          <a:p>
            <a:r>
              <a:rPr lang="en-US" dirty="0"/>
              <a:t>MM.DD.20XX</a:t>
            </a:r>
            <a:endParaRPr lang="ru-RU" dirty="0"/>
          </a:p>
        </p:txBody>
      </p:sp>
      <p:sp>
        <p:nvSpPr>
          <p:cNvPr id="5" name="Footer Placeholder 4">
            <a:extLst>
              <a:ext uri="{FF2B5EF4-FFF2-40B4-BE49-F238E27FC236}">
                <a16:creationId xmlns:a16="http://schemas.microsoft.com/office/drawing/2014/main" id="{898772EE-4DFE-49F7-BB57-F122C643F5B5}"/>
              </a:ext>
            </a:extLst>
          </p:cNvPr>
          <p:cNvSpPr>
            <a:spLocks noGrp="1"/>
          </p:cNvSpPr>
          <p:nvPr>
            <p:ph type="ftr" sz="quarter" idx="3"/>
          </p:nvPr>
        </p:nvSpPr>
        <p:spPr>
          <a:xfrm>
            <a:off x="8303765" y="5829266"/>
            <a:ext cx="2743200" cy="252698"/>
          </a:xfrm>
          <a:prstGeom prst="rect">
            <a:avLst/>
          </a:prstGeom>
        </p:spPr>
        <p:txBody>
          <a:bodyPr vert="horz" lIns="91440" tIns="45720" rIns="91440" bIns="45720" rtlCol="0" anchor="ctr"/>
          <a:lstStyle>
            <a:lvl1pPr algn="r">
              <a:defRPr sz="900" i="1">
                <a:solidFill>
                  <a:srgbClr val="B4001B"/>
                </a:solidFill>
              </a:defRPr>
            </a:lvl1pPr>
          </a:lstStyle>
          <a:p>
            <a:r>
              <a:rPr lang="en-US" dirty="0"/>
              <a:t>ADD A FOOTER</a:t>
            </a:r>
            <a:endParaRPr lang="ru-RU" dirty="0"/>
          </a:p>
        </p:txBody>
      </p:sp>
      <p:sp>
        <p:nvSpPr>
          <p:cNvPr id="8" name="Oval 7">
            <a:extLst>
              <a:ext uri="{FF2B5EF4-FFF2-40B4-BE49-F238E27FC236}">
                <a16:creationId xmlns:a16="http://schemas.microsoft.com/office/drawing/2014/main" id="{0DF2AD18-5088-44AE-A929-D2B09BDCBE5A}"/>
              </a:ext>
            </a:extLst>
          </p:cNvPr>
          <p:cNvSpPr/>
          <p:nvPr userDrawn="1"/>
        </p:nvSpPr>
        <p:spPr>
          <a:xfrm>
            <a:off x="805037" y="5949377"/>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Slide Number Placeholder 5">
            <a:extLst>
              <a:ext uri="{FF2B5EF4-FFF2-40B4-BE49-F238E27FC236}">
                <a16:creationId xmlns:a16="http://schemas.microsoft.com/office/drawing/2014/main" id="{C905A4A8-6013-489C-BF67-FC05831CE92E}"/>
              </a:ext>
            </a:extLst>
          </p:cNvPr>
          <p:cNvSpPr>
            <a:spLocks noGrp="1"/>
          </p:cNvSpPr>
          <p:nvPr>
            <p:ph type="sldNum" sz="quarter" idx="4"/>
          </p:nvPr>
        </p:nvSpPr>
        <p:spPr>
          <a:xfrm>
            <a:off x="767915" y="5899402"/>
            <a:ext cx="321039" cy="365125"/>
          </a:xfrm>
          <a:prstGeom prst="rect">
            <a:avLst/>
          </a:prstGeom>
        </p:spPr>
        <p:txBody>
          <a:bodyPr vert="horz" lIns="91440" tIns="45720" rIns="91440" bIns="45720" rtlCol="0" anchor="ctr"/>
          <a:lstStyle>
            <a:lvl1pPr algn="ctr">
              <a:defRPr sz="900" i="1">
                <a:solidFill>
                  <a:schemeClr val="bg1"/>
                </a:solidFill>
              </a:defRPr>
            </a:lvl1pPr>
          </a:lstStyle>
          <a:p>
            <a:fld id="{4F4E0FEE-E42D-435A-A441-DBC63D7AFC28}" type="slidenum">
              <a:rPr lang="ru-RU" smtClean="0"/>
              <a:pPr/>
              <a:t>‹#›</a:t>
            </a:fld>
            <a:endParaRPr lang="ru-RU" dirty="0"/>
          </a:p>
        </p:txBody>
      </p:sp>
    </p:spTree>
    <p:extLst>
      <p:ext uri="{BB962C8B-B14F-4D97-AF65-F5344CB8AC3E}">
        <p14:creationId xmlns:p14="http://schemas.microsoft.com/office/powerpoint/2010/main" val="3502503154"/>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rgbClr val="3B4D5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3B4D5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rgbClr val="3B4D5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rgbClr val="3B4D5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rgbClr val="3B4D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tfadatabase.org/implementation"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tfadatabase.org/implementation" TargetMode="Externa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tfadatabase.org/implementation" TargetMode="External"/><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hyperlink" Target="https://tfadatabase.org/notifications/implementation-dates/list/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tfadatabase.org/notifications-matri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7.png"/><Relationship Id="rId7" Type="http://schemas.openxmlformats.org/officeDocument/2006/relationships/image" Target="../media/image12.svg"/><Relationship Id="rId12"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diagramColors" Target="../diagrams/colors1.xml"/><Relationship Id="rId5" Type="http://schemas.openxmlformats.org/officeDocument/2006/relationships/hyperlink" Target="https://tfadatabase.org/notifications-matrix" TargetMode="External"/><Relationship Id="rId10" Type="http://schemas.openxmlformats.org/officeDocument/2006/relationships/diagramQuickStyle" Target="../diagrams/quickStyle1.xml"/><Relationship Id="rId4" Type="http://schemas.openxmlformats.org/officeDocument/2006/relationships/image" Target="../media/image8.svg"/><Relationship Id="rId9"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84">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86">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49"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461A3-40B4-4B8F-872F-D7D747134856}"/>
              </a:ext>
            </a:extLst>
          </p:cNvPr>
          <p:cNvSpPr>
            <a:spLocks noGrp="1"/>
          </p:cNvSpPr>
          <p:nvPr>
            <p:ph type="ctrTitle"/>
          </p:nvPr>
        </p:nvSpPr>
        <p:spPr>
          <a:xfrm>
            <a:off x="790515" y="769545"/>
            <a:ext cx="5952765" cy="3263119"/>
          </a:xfrm>
          <a:noFill/>
          <a:ln>
            <a:solidFill>
              <a:schemeClr val="bg1"/>
            </a:solidFill>
          </a:ln>
        </p:spPr>
        <p:txBody>
          <a:bodyPr>
            <a:normAutofit/>
          </a:bodyPr>
          <a:lstStyle/>
          <a:p>
            <a:r>
              <a:rPr lang="en-GB" sz="4000">
                <a:solidFill>
                  <a:schemeClr val="bg1"/>
                </a:solidFill>
              </a:rPr>
              <a:t>Update on ratifications and notifications</a:t>
            </a:r>
          </a:p>
        </p:txBody>
      </p:sp>
      <p:sp>
        <p:nvSpPr>
          <p:cNvPr id="3" name="Subtitle 2">
            <a:extLst>
              <a:ext uri="{FF2B5EF4-FFF2-40B4-BE49-F238E27FC236}">
                <a16:creationId xmlns:a16="http://schemas.microsoft.com/office/drawing/2014/main" id="{3BFA3772-5EB3-477B-BACE-94C544287481}"/>
              </a:ext>
            </a:extLst>
          </p:cNvPr>
          <p:cNvSpPr>
            <a:spLocks noGrp="1"/>
          </p:cNvSpPr>
          <p:nvPr>
            <p:ph type="subTitle" idx="1"/>
          </p:nvPr>
        </p:nvSpPr>
        <p:spPr>
          <a:xfrm>
            <a:off x="790511" y="4392754"/>
            <a:ext cx="5911155" cy="1199683"/>
          </a:xfrm>
        </p:spPr>
        <p:txBody>
          <a:bodyPr>
            <a:normAutofit/>
          </a:bodyPr>
          <a:lstStyle/>
          <a:p>
            <a:r>
              <a:rPr lang="en-GB" dirty="0">
                <a:solidFill>
                  <a:schemeClr val="bg1"/>
                </a:solidFill>
              </a:rPr>
              <a:t>WTO Secretariat</a:t>
            </a:r>
          </a:p>
          <a:p>
            <a:r>
              <a:rPr lang="en-GB" dirty="0">
                <a:solidFill>
                  <a:schemeClr val="bg1"/>
                </a:solidFill>
              </a:rPr>
              <a:t>22  April 2021</a:t>
            </a:r>
          </a:p>
        </p:txBody>
      </p:sp>
      <p:pic>
        <p:nvPicPr>
          <p:cNvPr id="5" name="Picture 4" descr="A picture containing drawing&#10;&#10;Description automatically generated">
            <a:extLst>
              <a:ext uri="{FF2B5EF4-FFF2-40B4-BE49-F238E27FC236}">
                <a16:creationId xmlns:a16="http://schemas.microsoft.com/office/drawing/2014/main" id="{B5EAF881-A639-4C56-84E1-1DDA32724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008" y="2416747"/>
            <a:ext cx="3419524" cy="1863639"/>
          </a:xfrm>
          <a:prstGeom prst="rect">
            <a:avLst/>
          </a:prstGeom>
        </p:spPr>
      </p:pic>
    </p:spTree>
    <p:extLst>
      <p:ext uri="{BB962C8B-B14F-4D97-AF65-F5344CB8AC3E}">
        <p14:creationId xmlns:p14="http://schemas.microsoft.com/office/powerpoint/2010/main" val="30040441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Title 3">
            <a:extLst>
              <a:ext uri="{FF2B5EF4-FFF2-40B4-BE49-F238E27FC236}">
                <a16:creationId xmlns:a16="http://schemas.microsoft.com/office/drawing/2014/main" id="{3212CAEF-0BD7-49C8-A068-E33DC757DDDE}"/>
              </a:ext>
            </a:extLst>
          </p:cNvPr>
          <p:cNvSpPr>
            <a:spLocks noGrp="1"/>
          </p:cNvSpPr>
          <p:nvPr>
            <p:ph type="title"/>
          </p:nvPr>
        </p:nvSpPr>
        <p:spPr>
          <a:xfrm>
            <a:off x="344245" y="820009"/>
            <a:ext cx="3969571" cy="5053665"/>
          </a:xfrm>
          <a:noFill/>
          <a:ln>
            <a:solidFill>
              <a:schemeClr val="bg1"/>
            </a:solidFill>
          </a:ln>
        </p:spPr>
        <p:txBody>
          <a:bodyPr vert="horz" lIns="274320" tIns="182880" rIns="274320" bIns="182880" rtlCol="0" anchor="ctr" anchorCtr="1">
            <a:normAutofit/>
          </a:bodyPr>
          <a:lstStyle/>
          <a:p>
            <a:r>
              <a:rPr lang="en-US" sz="2400" dirty="0">
                <a:solidFill>
                  <a:schemeClr val="bg1"/>
                </a:solidFill>
              </a:rPr>
              <a:t>The Rate of </a:t>
            </a:r>
            <a:r>
              <a:rPr lang="en-US" sz="2400" dirty="0" err="1">
                <a:solidFill>
                  <a:schemeClr val="bg1"/>
                </a:solidFill>
              </a:rPr>
              <a:t>tfa</a:t>
            </a:r>
            <a:r>
              <a:rPr lang="en-US" sz="2400" dirty="0">
                <a:solidFill>
                  <a:schemeClr val="bg1"/>
                </a:solidFill>
              </a:rPr>
              <a:t> implementation commitments for the entire membership stands at </a:t>
            </a:r>
            <a:br>
              <a:rPr lang="en-US" sz="2400" dirty="0">
                <a:solidFill>
                  <a:schemeClr val="bg1"/>
                </a:solidFill>
              </a:rPr>
            </a:br>
            <a:r>
              <a:rPr lang="en-US" sz="2400" b="1" dirty="0">
                <a:solidFill>
                  <a:schemeClr val="bg1"/>
                </a:solidFill>
              </a:rPr>
              <a:t>70.1%</a:t>
            </a:r>
            <a:br>
              <a:rPr lang="en-US" sz="2400" dirty="0">
                <a:solidFill>
                  <a:schemeClr val="bg1"/>
                </a:solidFill>
              </a:rPr>
            </a:br>
            <a:r>
              <a:rPr lang="en-US" sz="2400" dirty="0">
                <a:solidFill>
                  <a:schemeClr val="bg1"/>
                </a:solidFill>
              </a:rPr>
              <a:t> to date</a:t>
            </a:r>
            <a:br>
              <a:rPr lang="en-US" sz="2400" dirty="0">
                <a:solidFill>
                  <a:schemeClr val="bg1"/>
                </a:solidFill>
              </a:rPr>
            </a:br>
            <a:r>
              <a:rPr lang="en-US" sz="2400" dirty="0">
                <a:solidFill>
                  <a:schemeClr val="bg1"/>
                </a:solidFill>
              </a:rPr>
              <a:t>according to notification data and developed members commitments </a:t>
            </a:r>
          </a:p>
        </p:txBody>
      </p:sp>
      <p:pic>
        <p:nvPicPr>
          <p:cNvPr id="2" name="Picture 1">
            <a:extLst>
              <a:ext uri="{FF2B5EF4-FFF2-40B4-BE49-F238E27FC236}">
                <a16:creationId xmlns:a16="http://schemas.microsoft.com/office/drawing/2014/main" id="{F65FE915-3202-4DBE-A569-F8BBCC14F02D}"/>
              </a:ext>
            </a:extLst>
          </p:cNvPr>
          <p:cNvPicPr>
            <a:picLocks noChangeAspect="1"/>
          </p:cNvPicPr>
          <p:nvPr/>
        </p:nvPicPr>
        <p:blipFill>
          <a:blip r:embed="rId3"/>
          <a:stretch>
            <a:fillRect/>
          </a:stretch>
        </p:blipFill>
        <p:spPr>
          <a:xfrm>
            <a:off x="4825705" y="234002"/>
            <a:ext cx="7291137" cy="5529112"/>
          </a:xfrm>
          <a:prstGeom prst="rect">
            <a:avLst/>
          </a:prstGeom>
        </p:spPr>
      </p:pic>
      <p:pic>
        <p:nvPicPr>
          <p:cNvPr id="7" name="Graphic 6" descr="Internet">
            <a:extLst>
              <a:ext uri="{FF2B5EF4-FFF2-40B4-BE49-F238E27FC236}">
                <a16:creationId xmlns:a16="http://schemas.microsoft.com/office/drawing/2014/main" id="{3A26229F-60E0-4A15-8E6A-BBF52943AA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00600" y="5997115"/>
            <a:ext cx="703343" cy="703343"/>
          </a:xfrm>
          <a:prstGeom prst="rect">
            <a:avLst/>
          </a:prstGeom>
        </p:spPr>
      </p:pic>
      <p:sp>
        <p:nvSpPr>
          <p:cNvPr id="8" name="TextBox 7">
            <a:extLst>
              <a:ext uri="{FF2B5EF4-FFF2-40B4-BE49-F238E27FC236}">
                <a16:creationId xmlns:a16="http://schemas.microsoft.com/office/drawing/2014/main" id="{06666DF8-EB94-4AA9-823F-E3155C5EB0FF}"/>
              </a:ext>
            </a:extLst>
          </p:cNvPr>
          <p:cNvSpPr txBox="1"/>
          <p:nvPr/>
        </p:nvSpPr>
        <p:spPr>
          <a:xfrm>
            <a:off x="5503943" y="6197775"/>
            <a:ext cx="9479666" cy="646331"/>
          </a:xfrm>
          <a:prstGeom prst="rect">
            <a:avLst/>
          </a:prstGeom>
          <a:noFill/>
        </p:spPr>
        <p:txBody>
          <a:bodyPr wrap="square" rtlCol="0">
            <a:spAutoFit/>
          </a:bodyPr>
          <a:lstStyle/>
          <a:p>
            <a:r>
              <a:rPr lang="en-GB" dirty="0">
                <a:hlinkClick r:id="rId6"/>
              </a:rPr>
              <a:t>https://tfadatabase.org/implementation</a:t>
            </a:r>
            <a:endParaRPr lang="en-GB" dirty="0"/>
          </a:p>
          <a:p>
            <a:endParaRPr lang="en-GB" dirty="0"/>
          </a:p>
        </p:txBody>
      </p:sp>
    </p:spTree>
    <p:extLst>
      <p:ext uri="{BB962C8B-B14F-4D97-AF65-F5344CB8AC3E}">
        <p14:creationId xmlns:p14="http://schemas.microsoft.com/office/powerpoint/2010/main" val="2000296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Graphic 13" descr="Internet">
            <a:extLst>
              <a:ext uri="{FF2B5EF4-FFF2-40B4-BE49-F238E27FC236}">
                <a16:creationId xmlns:a16="http://schemas.microsoft.com/office/drawing/2014/main" id="{1BB0ECBA-5C5E-4A54-AE5B-39CE9FF8C2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8439" y="5888254"/>
            <a:ext cx="703343" cy="703343"/>
          </a:xfrm>
          <a:prstGeom prst="rect">
            <a:avLst/>
          </a:prstGeom>
        </p:spPr>
      </p:pic>
      <p:sp>
        <p:nvSpPr>
          <p:cNvPr id="5" name="TextBox 4">
            <a:extLst>
              <a:ext uri="{FF2B5EF4-FFF2-40B4-BE49-F238E27FC236}">
                <a16:creationId xmlns:a16="http://schemas.microsoft.com/office/drawing/2014/main" id="{9577988C-0271-4744-BCB7-9C6F32CDD2EE}"/>
              </a:ext>
            </a:extLst>
          </p:cNvPr>
          <p:cNvSpPr txBox="1"/>
          <p:nvPr/>
        </p:nvSpPr>
        <p:spPr>
          <a:xfrm>
            <a:off x="1356166" y="6040272"/>
            <a:ext cx="9479666" cy="646331"/>
          </a:xfrm>
          <a:prstGeom prst="rect">
            <a:avLst/>
          </a:prstGeom>
          <a:noFill/>
        </p:spPr>
        <p:txBody>
          <a:bodyPr wrap="square" rtlCol="0">
            <a:spAutoFit/>
          </a:bodyPr>
          <a:lstStyle/>
          <a:p>
            <a:r>
              <a:rPr lang="en-GB" dirty="0">
                <a:hlinkClick r:id="rId5"/>
              </a:rPr>
              <a:t>https://tfadatabase.org/implementation</a:t>
            </a:r>
            <a:endParaRPr lang="en-GB" dirty="0"/>
          </a:p>
          <a:p>
            <a:endParaRPr lang="en-GB" dirty="0"/>
          </a:p>
        </p:txBody>
      </p:sp>
      <p:pic>
        <p:nvPicPr>
          <p:cNvPr id="2" name="Picture 1">
            <a:extLst>
              <a:ext uri="{FF2B5EF4-FFF2-40B4-BE49-F238E27FC236}">
                <a16:creationId xmlns:a16="http://schemas.microsoft.com/office/drawing/2014/main" id="{33ED1B54-4C8B-48CC-A209-E064B202B97E}"/>
              </a:ext>
            </a:extLst>
          </p:cNvPr>
          <p:cNvPicPr>
            <a:picLocks noChangeAspect="1"/>
          </p:cNvPicPr>
          <p:nvPr/>
        </p:nvPicPr>
        <p:blipFill rotWithShape="1">
          <a:blip r:embed="rId6"/>
          <a:srcRect t="8551"/>
          <a:stretch/>
        </p:blipFill>
        <p:spPr>
          <a:xfrm>
            <a:off x="323561" y="570154"/>
            <a:ext cx="11430000" cy="6097345"/>
          </a:xfrm>
          <a:prstGeom prst="rect">
            <a:avLst/>
          </a:prstGeom>
        </p:spPr>
      </p:pic>
      <p:sp>
        <p:nvSpPr>
          <p:cNvPr id="3" name="TextBox 2">
            <a:extLst>
              <a:ext uri="{FF2B5EF4-FFF2-40B4-BE49-F238E27FC236}">
                <a16:creationId xmlns:a16="http://schemas.microsoft.com/office/drawing/2014/main" id="{67EB3754-4BCE-4F7F-90FF-91D793F11348}"/>
              </a:ext>
            </a:extLst>
          </p:cNvPr>
          <p:cNvSpPr txBox="1"/>
          <p:nvPr/>
        </p:nvSpPr>
        <p:spPr>
          <a:xfrm>
            <a:off x="193638" y="247426"/>
            <a:ext cx="11559923" cy="400110"/>
          </a:xfrm>
          <a:prstGeom prst="rect">
            <a:avLst/>
          </a:prstGeom>
          <a:noFill/>
        </p:spPr>
        <p:txBody>
          <a:bodyPr wrap="square" rtlCol="0">
            <a:spAutoFit/>
          </a:bodyPr>
          <a:lstStyle/>
          <a:p>
            <a:pPr algn="ctr"/>
            <a:r>
              <a:rPr lang="en-GB" sz="2000" dirty="0"/>
              <a:t>Status of implementation commitments according to notification data and developed Members commitments</a:t>
            </a:r>
          </a:p>
        </p:txBody>
      </p:sp>
    </p:spTree>
    <p:extLst>
      <p:ext uri="{BB962C8B-B14F-4D97-AF65-F5344CB8AC3E}">
        <p14:creationId xmlns:p14="http://schemas.microsoft.com/office/powerpoint/2010/main" val="2135316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Title 3">
            <a:extLst>
              <a:ext uri="{FF2B5EF4-FFF2-40B4-BE49-F238E27FC236}">
                <a16:creationId xmlns:a16="http://schemas.microsoft.com/office/drawing/2014/main" id="{3212CAEF-0BD7-49C8-A068-E33DC757DDDE}"/>
              </a:ext>
            </a:extLst>
          </p:cNvPr>
          <p:cNvSpPr>
            <a:spLocks noGrp="1"/>
          </p:cNvSpPr>
          <p:nvPr>
            <p:ph type="title"/>
          </p:nvPr>
        </p:nvSpPr>
        <p:spPr>
          <a:xfrm>
            <a:off x="643468" y="820009"/>
            <a:ext cx="3415288" cy="4892301"/>
          </a:xfrm>
          <a:noFill/>
          <a:ln>
            <a:solidFill>
              <a:schemeClr val="bg1"/>
            </a:solidFill>
          </a:ln>
        </p:spPr>
        <p:txBody>
          <a:bodyPr vert="horz" lIns="274320" tIns="182880" rIns="274320" bIns="182880" rtlCol="0" anchor="ctr" anchorCtr="1">
            <a:normAutofit/>
          </a:bodyPr>
          <a:lstStyle/>
          <a:p>
            <a:r>
              <a:rPr lang="en-US" sz="2400" dirty="0">
                <a:solidFill>
                  <a:schemeClr val="bg1"/>
                </a:solidFill>
              </a:rPr>
              <a:t>The Rate of </a:t>
            </a:r>
            <a:r>
              <a:rPr lang="en-US" sz="2400" dirty="0" err="1">
                <a:solidFill>
                  <a:schemeClr val="bg1"/>
                </a:solidFill>
              </a:rPr>
              <a:t>tfa</a:t>
            </a:r>
            <a:r>
              <a:rPr lang="en-US" sz="2400" dirty="0">
                <a:solidFill>
                  <a:schemeClr val="bg1"/>
                </a:solidFill>
              </a:rPr>
              <a:t> implementation commitments OF DEVELOPING + LDCs members stands at </a:t>
            </a:r>
            <a:br>
              <a:rPr lang="en-US" sz="2400" dirty="0">
                <a:solidFill>
                  <a:schemeClr val="bg1"/>
                </a:solidFill>
              </a:rPr>
            </a:br>
            <a:r>
              <a:rPr lang="en-US" sz="2400" b="1" dirty="0">
                <a:solidFill>
                  <a:schemeClr val="bg1"/>
                </a:solidFill>
              </a:rPr>
              <a:t>61%</a:t>
            </a:r>
            <a:br>
              <a:rPr lang="en-US" sz="2400" dirty="0">
                <a:solidFill>
                  <a:schemeClr val="bg1"/>
                </a:solidFill>
              </a:rPr>
            </a:br>
            <a:r>
              <a:rPr lang="en-US" sz="2400" dirty="0">
                <a:solidFill>
                  <a:schemeClr val="bg1"/>
                </a:solidFill>
              </a:rPr>
              <a:t>to date</a:t>
            </a:r>
            <a:br>
              <a:rPr lang="en-US" sz="2400" dirty="0">
                <a:solidFill>
                  <a:schemeClr val="bg1"/>
                </a:solidFill>
              </a:rPr>
            </a:br>
            <a:r>
              <a:rPr lang="en-US" sz="2400" dirty="0">
                <a:solidFill>
                  <a:schemeClr val="bg1"/>
                </a:solidFill>
              </a:rPr>
              <a:t>according to notification data</a:t>
            </a:r>
          </a:p>
        </p:txBody>
      </p:sp>
      <p:pic>
        <p:nvPicPr>
          <p:cNvPr id="3" name="Picture 2">
            <a:extLst>
              <a:ext uri="{FF2B5EF4-FFF2-40B4-BE49-F238E27FC236}">
                <a16:creationId xmlns:a16="http://schemas.microsoft.com/office/drawing/2014/main" id="{09210A53-F3D2-4BF2-B12D-F849A9E6B5FF}"/>
              </a:ext>
            </a:extLst>
          </p:cNvPr>
          <p:cNvPicPr>
            <a:picLocks noChangeAspect="1"/>
          </p:cNvPicPr>
          <p:nvPr/>
        </p:nvPicPr>
        <p:blipFill>
          <a:blip r:embed="rId3"/>
          <a:stretch>
            <a:fillRect/>
          </a:stretch>
        </p:blipFill>
        <p:spPr>
          <a:xfrm>
            <a:off x="4702223" y="735789"/>
            <a:ext cx="7419816" cy="5626694"/>
          </a:xfrm>
          <a:prstGeom prst="rect">
            <a:avLst/>
          </a:prstGeom>
        </p:spPr>
      </p:pic>
    </p:spTree>
    <p:extLst>
      <p:ext uri="{BB962C8B-B14F-4D97-AF65-F5344CB8AC3E}">
        <p14:creationId xmlns:p14="http://schemas.microsoft.com/office/powerpoint/2010/main" val="3535273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Graphic 13" descr="Internet">
            <a:extLst>
              <a:ext uri="{FF2B5EF4-FFF2-40B4-BE49-F238E27FC236}">
                <a16:creationId xmlns:a16="http://schemas.microsoft.com/office/drawing/2014/main" id="{1BB0ECBA-5C5E-4A54-AE5B-39CE9FF8C2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8439" y="5888254"/>
            <a:ext cx="703343" cy="703343"/>
          </a:xfrm>
          <a:prstGeom prst="rect">
            <a:avLst/>
          </a:prstGeom>
        </p:spPr>
      </p:pic>
      <p:sp>
        <p:nvSpPr>
          <p:cNvPr id="5" name="TextBox 4">
            <a:extLst>
              <a:ext uri="{FF2B5EF4-FFF2-40B4-BE49-F238E27FC236}">
                <a16:creationId xmlns:a16="http://schemas.microsoft.com/office/drawing/2014/main" id="{9577988C-0271-4744-BCB7-9C6F32CDD2EE}"/>
              </a:ext>
            </a:extLst>
          </p:cNvPr>
          <p:cNvSpPr txBox="1"/>
          <p:nvPr/>
        </p:nvSpPr>
        <p:spPr>
          <a:xfrm>
            <a:off x="1356166" y="6040272"/>
            <a:ext cx="9479666" cy="646331"/>
          </a:xfrm>
          <a:prstGeom prst="rect">
            <a:avLst/>
          </a:prstGeom>
          <a:noFill/>
        </p:spPr>
        <p:txBody>
          <a:bodyPr wrap="square" rtlCol="0">
            <a:spAutoFit/>
          </a:bodyPr>
          <a:lstStyle/>
          <a:p>
            <a:r>
              <a:rPr lang="en-GB" dirty="0">
                <a:hlinkClick r:id="rId5"/>
              </a:rPr>
              <a:t>https://tfadatabase.org/implementation</a:t>
            </a:r>
            <a:endParaRPr lang="en-GB" dirty="0"/>
          </a:p>
          <a:p>
            <a:endParaRPr lang="en-GB" dirty="0"/>
          </a:p>
        </p:txBody>
      </p:sp>
      <p:pic>
        <p:nvPicPr>
          <p:cNvPr id="3" name="Picture 2">
            <a:extLst>
              <a:ext uri="{FF2B5EF4-FFF2-40B4-BE49-F238E27FC236}">
                <a16:creationId xmlns:a16="http://schemas.microsoft.com/office/drawing/2014/main" id="{26B95DA0-B425-43F3-B8E7-CE6C935FDD3B}"/>
              </a:ext>
            </a:extLst>
          </p:cNvPr>
          <p:cNvPicPr>
            <a:picLocks noChangeAspect="1"/>
          </p:cNvPicPr>
          <p:nvPr/>
        </p:nvPicPr>
        <p:blipFill rotWithShape="1">
          <a:blip r:embed="rId6"/>
          <a:srcRect t="9804"/>
          <a:stretch/>
        </p:blipFill>
        <p:spPr>
          <a:xfrm>
            <a:off x="966536" y="742277"/>
            <a:ext cx="10258926" cy="5397659"/>
          </a:xfrm>
          <a:prstGeom prst="rect">
            <a:avLst/>
          </a:prstGeom>
        </p:spPr>
      </p:pic>
      <p:sp>
        <p:nvSpPr>
          <p:cNvPr id="7" name="TextBox 6">
            <a:extLst>
              <a:ext uri="{FF2B5EF4-FFF2-40B4-BE49-F238E27FC236}">
                <a16:creationId xmlns:a16="http://schemas.microsoft.com/office/drawing/2014/main" id="{908008F5-D24D-4C49-8A14-E947129B8B9C}"/>
              </a:ext>
            </a:extLst>
          </p:cNvPr>
          <p:cNvSpPr txBox="1"/>
          <p:nvPr/>
        </p:nvSpPr>
        <p:spPr>
          <a:xfrm>
            <a:off x="193638" y="247426"/>
            <a:ext cx="11559923" cy="400110"/>
          </a:xfrm>
          <a:prstGeom prst="rect">
            <a:avLst/>
          </a:prstGeom>
          <a:noFill/>
        </p:spPr>
        <p:txBody>
          <a:bodyPr wrap="square" rtlCol="0">
            <a:spAutoFit/>
          </a:bodyPr>
          <a:lstStyle/>
          <a:p>
            <a:pPr algn="ctr"/>
            <a:r>
              <a:rPr lang="en-GB" sz="2000" dirty="0"/>
              <a:t>Status of implementation commitments for developing countries and LDCs according to notification data</a:t>
            </a:r>
          </a:p>
        </p:txBody>
      </p:sp>
    </p:spTree>
    <p:extLst>
      <p:ext uri="{BB962C8B-B14F-4D97-AF65-F5344CB8AC3E}">
        <p14:creationId xmlns:p14="http://schemas.microsoft.com/office/powerpoint/2010/main" val="1268123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D4E23-F409-4691-84CD-C0C52AD3F0C7}"/>
              </a:ext>
            </a:extLst>
          </p:cNvPr>
          <p:cNvSpPr>
            <a:spLocks noGrp="1"/>
          </p:cNvSpPr>
          <p:nvPr>
            <p:ph type="ctrTitle"/>
          </p:nvPr>
        </p:nvSpPr>
        <p:spPr>
          <a:xfrm>
            <a:off x="2731590" y="387559"/>
            <a:ext cx="8617176" cy="793932"/>
          </a:xfrm>
        </p:spPr>
        <p:txBody>
          <a:bodyPr>
            <a:normAutofit/>
          </a:bodyPr>
          <a:lstStyle/>
          <a:p>
            <a:r>
              <a:rPr lang="en-US" sz="2800" b="0" dirty="0"/>
              <a:t>Rate of TFA implementation commitments</a:t>
            </a:r>
            <a:endParaRPr lang="ru-RU" sz="2800" b="0" dirty="0"/>
          </a:p>
        </p:txBody>
      </p:sp>
      <p:sp>
        <p:nvSpPr>
          <p:cNvPr id="3" name="Subtitle 2">
            <a:extLst>
              <a:ext uri="{FF2B5EF4-FFF2-40B4-BE49-F238E27FC236}">
                <a16:creationId xmlns:a16="http://schemas.microsoft.com/office/drawing/2014/main" id="{9826B88A-CA53-4491-9D51-BD04EBF2F4DD}"/>
              </a:ext>
            </a:extLst>
          </p:cNvPr>
          <p:cNvSpPr>
            <a:spLocks noGrp="1"/>
          </p:cNvSpPr>
          <p:nvPr>
            <p:ph type="subTitle" idx="1"/>
          </p:nvPr>
        </p:nvSpPr>
        <p:spPr>
          <a:xfrm>
            <a:off x="2731590" y="1191125"/>
            <a:ext cx="8617176" cy="481916"/>
          </a:xfrm>
        </p:spPr>
        <p:txBody>
          <a:bodyPr/>
          <a:lstStyle/>
          <a:p>
            <a:r>
              <a:rPr lang="en-US" dirty="0">
                <a:solidFill>
                  <a:schemeClr val="accent3"/>
                </a:solidFill>
              </a:rPr>
              <a:t>Timeline</a:t>
            </a:r>
            <a:endParaRPr lang="ru-RU" dirty="0">
              <a:solidFill>
                <a:schemeClr val="accent3"/>
              </a:solidFill>
            </a:endParaRPr>
          </a:p>
        </p:txBody>
      </p:sp>
      <p:sp>
        <p:nvSpPr>
          <p:cNvPr id="4" name="Text Placeholder 3">
            <a:extLst>
              <a:ext uri="{FF2B5EF4-FFF2-40B4-BE49-F238E27FC236}">
                <a16:creationId xmlns:a16="http://schemas.microsoft.com/office/drawing/2014/main" id="{CFA04035-833F-47A3-9B42-8D3A786CD66E}"/>
              </a:ext>
            </a:extLst>
          </p:cNvPr>
          <p:cNvSpPr>
            <a:spLocks noGrp="1"/>
          </p:cNvSpPr>
          <p:nvPr>
            <p:ph type="body" sz="quarter" idx="14"/>
          </p:nvPr>
        </p:nvSpPr>
        <p:spPr/>
        <p:txBody>
          <a:bodyPr/>
          <a:lstStyle/>
          <a:p>
            <a:pPr algn="ctr"/>
            <a:r>
              <a:rPr lang="en-US" sz="2200" dirty="0">
                <a:solidFill>
                  <a:schemeClr val="tx1"/>
                </a:solidFill>
              </a:rPr>
              <a:t>To date</a:t>
            </a:r>
            <a:endParaRPr lang="ru-RU" sz="2200" dirty="0">
              <a:solidFill>
                <a:schemeClr val="tx1"/>
              </a:solidFill>
            </a:endParaRPr>
          </a:p>
        </p:txBody>
      </p:sp>
      <p:sp>
        <p:nvSpPr>
          <p:cNvPr id="9" name="Text Placeholder 8">
            <a:extLst>
              <a:ext uri="{FF2B5EF4-FFF2-40B4-BE49-F238E27FC236}">
                <a16:creationId xmlns:a16="http://schemas.microsoft.com/office/drawing/2014/main" id="{D627327C-3A41-4D1E-A5CE-D0A5F3281206}"/>
              </a:ext>
            </a:extLst>
          </p:cNvPr>
          <p:cNvSpPr>
            <a:spLocks noGrp="1"/>
          </p:cNvSpPr>
          <p:nvPr>
            <p:ph type="body" sz="quarter" idx="19"/>
          </p:nvPr>
        </p:nvSpPr>
        <p:spPr>
          <a:xfrm>
            <a:off x="1062761" y="3708000"/>
            <a:ext cx="1697037" cy="368946"/>
          </a:xfrm>
        </p:spPr>
        <p:txBody>
          <a:bodyPr/>
          <a:lstStyle/>
          <a:p>
            <a:pPr algn="ctr"/>
            <a:r>
              <a:rPr lang="en-US" sz="4000" b="0" dirty="0">
                <a:solidFill>
                  <a:srgbClr val="00CC99"/>
                </a:solidFill>
              </a:rPr>
              <a:t>70%</a:t>
            </a:r>
            <a:endParaRPr lang="ru-RU" sz="4000" b="0" dirty="0">
              <a:solidFill>
                <a:srgbClr val="00CC99"/>
              </a:solidFill>
            </a:endParaRPr>
          </a:p>
        </p:txBody>
      </p:sp>
      <p:sp>
        <p:nvSpPr>
          <p:cNvPr id="5" name="Text Placeholder 4">
            <a:extLst>
              <a:ext uri="{FF2B5EF4-FFF2-40B4-BE49-F238E27FC236}">
                <a16:creationId xmlns:a16="http://schemas.microsoft.com/office/drawing/2014/main" id="{2B969FF3-8FFE-4E02-8E2A-BEDDF86909EC}"/>
              </a:ext>
            </a:extLst>
          </p:cNvPr>
          <p:cNvSpPr>
            <a:spLocks noGrp="1"/>
          </p:cNvSpPr>
          <p:nvPr>
            <p:ph type="body" sz="quarter" idx="15"/>
          </p:nvPr>
        </p:nvSpPr>
        <p:spPr>
          <a:xfrm>
            <a:off x="3076929" y="2489256"/>
            <a:ext cx="1836447" cy="450850"/>
          </a:xfrm>
        </p:spPr>
        <p:txBody>
          <a:bodyPr/>
          <a:lstStyle/>
          <a:p>
            <a:pPr algn="ctr"/>
            <a:r>
              <a:rPr lang="en-US" sz="2200" dirty="0">
                <a:solidFill>
                  <a:schemeClr val="tx1"/>
                </a:solidFill>
              </a:rPr>
              <a:t>2021-2023</a:t>
            </a:r>
            <a:endParaRPr lang="ru-RU" sz="2200" dirty="0">
              <a:solidFill>
                <a:schemeClr val="tx1"/>
              </a:solidFill>
            </a:endParaRPr>
          </a:p>
        </p:txBody>
      </p:sp>
      <p:sp>
        <p:nvSpPr>
          <p:cNvPr id="6" name="Text Placeholder 5">
            <a:extLst>
              <a:ext uri="{FF2B5EF4-FFF2-40B4-BE49-F238E27FC236}">
                <a16:creationId xmlns:a16="http://schemas.microsoft.com/office/drawing/2014/main" id="{1EB50FA0-8BDD-46C8-99F1-A2927A8655F8}"/>
              </a:ext>
            </a:extLst>
          </p:cNvPr>
          <p:cNvSpPr>
            <a:spLocks noGrp="1"/>
          </p:cNvSpPr>
          <p:nvPr>
            <p:ph type="body" sz="quarter" idx="16"/>
          </p:nvPr>
        </p:nvSpPr>
        <p:spPr>
          <a:xfrm>
            <a:off x="5153990" y="2489256"/>
            <a:ext cx="1836447" cy="450850"/>
          </a:xfrm>
        </p:spPr>
        <p:txBody>
          <a:bodyPr/>
          <a:lstStyle/>
          <a:p>
            <a:pPr algn="ctr"/>
            <a:r>
              <a:rPr lang="en-US" sz="2200" dirty="0">
                <a:solidFill>
                  <a:schemeClr val="tx1"/>
                </a:solidFill>
              </a:rPr>
              <a:t>2024-2027</a:t>
            </a:r>
            <a:endParaRPr lang="ru-RU" sz="2200" dirty="0">
              <a:solidFill>
                <a:schemeClr val="tx1"/>
              </a:solidFill>
            </a:endParaRPr>
          </a:p>
        </p:txBody>
      </p:sp>
      <p:sp>
        <p:nvSpPr>
          <p:cNvPr id="7" name="Text Placeholder 6">
            <a:extLst>
              <a:ext uri="{FF2B5EF4-FFF2-40B4-BE49-F238E27FC236}">
                <a16:creationId xmlns:a16="http://schemas.microsoft.com/office/drawing/2014/main" id="{53D9E183-E0BA-4EFB-909C-B21CDB329817}"/>
              </a:ext>
            </a:extLst>
          </p:cNvPr>
          <p:cNvSpPr>
            <a:spLocks noGrp="1"/>
          </p:cNvSpPr>
          <p:nvPr>
            <p:ph type="body" sz="quarter" idx="17"/>
          </p:nvPr>
        </p:nvSpPr>
        <p:spPr>
          <a:xfrm>
            <a:off x="7144513" y="2489256"/>
            <a:ext cx="2163600" cy="450850"/>
          </a:xfrm>
        </p:spPr>
        <p:txBody>
          <a:bodyPr/>
          <a:lstStyle/>
          <a:p>
            <a:pPr algn="ctr"/>
            <a:r>
              <a:rPr lang="en-US" sz="2200" dirty="0">
                <a:solidFill>
                  <a:schemeClr val="tx1"/>
                </a:solidFill>
              </a:rPr>
              <a:t>2028</a:t>
            </a:r>
            <a:r>
              <a:rPr lang="en-US" sz="2000" b="0" i="1" dirty="0">
                <a:solidFill>
                  <a:schemeClr val="tx1"/>
                </a:solidFill>
              </a:rPr>
              <a:t>onwards</a:t>
            </a:r>
            <a:endParaRPr lang="ru-RU" sz="2000" b="0" i="1" dirty="0">
              <a:solidFill>
                <a:schemeClr val="tx1"/>
              </a:solidFill>
            </a:endParaRPr>
          </a:p>
        </p:txBody>
      </p:sp>
      <p:sp>
        <p:nvSpPr>
          <p:cNvPr id="8" name="Text Placeholder 7">
            <a:extLst>
              <a:ext uri="{FF2B5EF4-FFF2-40B4-BE49-F238E27FC236}">
                <a16:creationId xmlns:a16="http://schemas.microsoft.com/office/drawing/2014/main" id="{6D2C7FD2-2A48-41BD-B107-E8DDA37CB1E0}"/>
              </a:ext>
            </a:extLst>
          </p:cNvPr>
          <p:cNvSpPr>
            <a:spLocks noGrp="1"/>
          </p:cNvSpPr>
          <p:nvPr>
            <p:ph type="body" sz="quarter" idx="18"/>
          </p:nvPr>
        </p:nvSpPr>
        <p:spPr>
          <a:xfrm>
            <a:off x="9495095" y="2489256"/>
            <a:ext cx="1697037" cy="450850"/>
          </a:xfrm>
        </p:spPr>
        <p:txBody>
          <a:bodyPr/>
          <a:lstStyle/>
          <a:p>
            <a:r>
              <a:rPr lang="en-US" sz="2000" b="0" dirty="0">
                <a:solidFill>
                  <a:schemeClr val="tx1"/>
                </a:solidFill>
              </a:rPr>
              <a:t>unknown</a:t>
            </a:r>
          </a:p>
          <a:p>
            <a:endParaRPr lang="ru-RU" sz="2000" dirty="0">
              <a:solidFill>
                <a:schemeClr val="tx1"/>
              </a:solidFill>
            </a:endParaRPr>
          </a:p>
        </p:txBody>
      </p:sp>
      <p:sp>
        <p:nvSpPr>
          <p:cNvPr id="20" name="Slide Number Placeholder 19">
            <a:extLst>
              <a:ext uri="{FF2B5EF4-FFF2-40B4-BE49-F238E27FC236}">
                <a16:creationId xmlns:a16="http://schemas.microsoft.com/office/drawing/2014/main" id="{6888DC6A-B73D-407F-A6AD-C17137CBADF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900" b="0" i="1" u="none" strike="noStrike" kern="1200" cap="none" spc="0" normalizeH="0" baseline="0" noProof="0" dirty="0">
              <a:ln>
                <a:noFill/>
              </a:ln>
              <a:solidFill>
                <a:srgbClr val="FFFFFF"/>
              </a:solidFill>
              <a:effectLst/>
              <a:uLnTx/>
              <a:uFillTx/>
              <a:latin typeface="Times New Roman"/>
              <a:ea typeface="+mn-ea"/>
              <a:cs typeface="+mn-cs"/>
            </a:endParaRPr>
          </a:p>
        </p:txBody>
      </p:sp>
      <p:sp>
        <p:nvSpPr>
          <p:cNvPr id="24" name="Date Placeholder 23">
            <a:extLst>
              <a:ext uri="{FF2B5EF4-FFF2-40B4-BE49-F238E27FC236}">
                <a16:creationId xmlns:a16="http://schemas.microsoft.com/office/drawing/2014/main" id="{9E89DE10-6FB2-4E01-BEE6-0723A264BB79}"/>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3B4D55"/>
                </a:solidFill>
                <a:effectLst/>
                <a:uLnTx/>
                <a:uFillTx/>
                <a:latin typeface="Times New Roman"/>
                <a:ea typeface="+mn-ea"/>
                <a:cs typeface="+mn-cs"/>
              </a:rPr>
              <a:t>WTO / Trade Facilitation Committee / 22 April 2021</a:t>
            </a:r>
            <a:endParaRPr kumimoji="0" lang="ru-RU" sz="900" b="0" i="1" u="none" strike="noStrike" kern="1200" cap="none" spc="0" normalizeH="0" baseline="0" noProof="0" dirty="0">
              <a:ln>
                <a:noFill/>
              </a:ln>
              <a:solidFill>
                <a:srgbClr val="3B4D55"/>
              </a:solidFill>
              <a:effectLst/>
              <a:uLnTx/>
              <a:uFillTx/>
              <a:latin typeface="Times New Roman"/>
              <a:ea typeface="+mn-ea"/>
              <a:cs typeface="+mn-cs"/>
            </a:endParaRPr>
          </a:p>
        </p:txBody>
      </p:sp>
      <p:pic>
        <p:nvPicPr>
          <p:cNvPr id="30" name="Picture 29" descr="A picture containing graphical user interface&#10;&#10;Description automatically generated">
            <a:extLst>
              <a:ext uri="{FF2B5EF4-FFF2-40B4-BE49-F238E27FC236}">
                <a16:creationId xmlns:a16="http://schemas.microsoft.com/office/drawing/2014/main" id="{5CB1B72E-06CA-40A7-B5A7-0D0CA44E8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039" y="373200"/>
            <a:ext cx="2287551" cy="1121920"/>
          </a:xfrm>
          <a:prstGeom prst="rect">
            <a:avLst/>
          </a:prstGeom>
        </p:spPr>
      </p:pic>
      <p:sp>
        <p:nvSpPr>
          <p:cNvPr id="35" name="Text Placeholder 8">
            <a:extLst>
              <a:ext uri="{FF2B5EF4-FFF2-40B4-BE49-F238E27FC236}">
                <a16:creationId xmlns:a16="http://schemas.microsoft.com/office/drawing/2014/main" id="{2F0EBAE6-B471-43A0-957D-EA06D54389CD}"/>
              </a:ext>
            </a:extLst>
          </p:cNvPr>
          <p:cNvSpPr txBox="1">
            <a:spLocks/>
          </p:cNvSpPr>
          <p:nvPr/>
        </p:nvSpPr>
        <p:spPr>
          <a:xfrm>
            <a:off x="3150393" y="3708000"/>
            <a:ext cx="1697037" cy="36894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000" b="0" dirty="0">
                <a:solidFill>
                  <a:srgbClr val="00CC99"/>
                </a:solidFill>
              </a:rPr>
              <a:t>83%</a:t>
            </a:r>
          </a:p>
          <a:p>
            <a:pPr algn="ctr"/>
            <a:r>
              <a:rPr lang="en-US" b="0" dirty="0">
                <a:solidFill>
                  <a:srgbClr val="00CC99"/>
                </a:solidFill>
              </a:rPr>
              <a:t>+13%</a:t>
            </a:r>
            <a:endParaRPr lang="ru-RU" b="0" dirty="0">
              <a:solidFill>
                <a:srgbClr val="00CC99"/>
              </a:solidFill>
            </a:endParaRPr>
          </a:p>
        </p:txBody>
      </p:sp>
      <p:sp>
        <p:nvSpPr>
          <p:cNvPr id="38" name="Text Placeholder 8">
            <a:extLst>
              <a:ext uri="{FF2B5EF4-FFF2-40B4-BE49-F238E27FC236}">
                <a16:creationId xmlns:a16="http://schemas.microsoft.com/office/drawing/2014/main" id="{CF718BAE-D508-4545-9F8F-D8F41332716B}"/>
              </a:ext>
            </a:extLst>
          </p:cNvPr>
          <p:cNvSpPr txBox="1">
            <a:spLocks/>
          </p:cNvSpPr>
          <p:nvPr/>
        </p:nvSpPr>
        <p:spPr>
          <a:xfrm>
            <a:off x="5343141" y="3708000"/>
            <a:ext cx="1697037" cy="36894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000" b="0" dirty="0">
                <a:solidFill>
                  <a:srgbClr val="00CC99"/>
                </a:solidFill>
              </a:rPr>
              <a:t>93%</a:t>
            </a:r>
          </a:p>
          <a:p>
            <a:pPr algn="ctr"/>
            <a:r>
              <a:rPr lang="en-US" b="0" dirty="0">
                <a:solidFill>
                  <a:srgbClr val="00CC99"/>
                </a:solidFill>
              </a:rPr>
              <a:t>+10%</a:t>
            </a:r>
            <a:endParaRPr lang="ru-RU" b="0" dirty="0">
              <a:solidFill>
                <a:srgbClr val="00CC99"/>
              </a:solidFill>
            </a:endParaRPr>
          </a:p>
        </p:txBody>
      </p:sp>
      <p:sp>
        <p:nvSpPr>
          <p:cNvPr id="41" name="Text Placeholder 8">
            <a:extLst>
              <a:ext uri="{FF2B5EF4-FFF2-40B4-BE49-F238E27FC236}">
                <a16:creationId xmlns:a16="http://schemas.microsoft.com/office/drawing/2014/main" id="{FC7DF2F0-1A66-4B00-9C5C-723430126C74}"/>
              </a:ext>
            </a:extLst>
          </p:cNvPr>
          <p:cNvSpPr txBox="1">
            <a:spLocks/>
          </p:cNvSpPr>
          <p:nvPr/>
        </p:nvSpPr>
        <p:spPr>
          <a:xfrm>
            <a:off x="7325657" y="3708000"/>
            <a:ext cx="1697037" cy="36894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000" b="0" dirty="0">
                <a:solidFill>
                  <a:srgbClr val="00CC99"/>
                </a:solidFill>
              </a:rPr>
              <a:t>96%</a:t>
            </a:r>
          </a:p>
          <a:p>
            <a:pPr algn="ctr"/>
            <a:r>
              <a:rPr lang="en-US" b="0" dirty="0">
                <a:solidFill>
                  <a:srgbClr val="00CC99"/>
                </a:solidFill>
              </a:rPr>
              <a:t>+3%</a:t>
            </a:r>
            <a:endParaRPr lang="ru-RU" b="0" dirty="0">
              <a:solidFill>
                <a:srgbClr val="00CC99"/>
              </a:solidFill>
            </a:endParaRPr>
          </a:p>
        </p:txBody>
      </p:sp>
      <p:sp>
        <p:nvSpPr>
          <p:cNvPr id="44" name="Text Placeholder 8">
            <a:extLst>
              <a:ext uri="{FF2B5EF4-FFF2-40B4-BE49-F238E27FC236}">
                <a16:creationId xmlns:a16="http://schemas.microsoft.com/office/drawing/2014/main" id="{892DF5AD-7D8B-4779-B727-A395345DB861}"/>
              </a:ext>
            </a:extLst>
          </p:cNvPr>
          <p:cNvSpPr txBox="1">
            <a:spLocks/>
          </p:cNvSpPr>
          <p:nvPr/>
        </p:nvSpPr>
        <p:spPr>
          <a:xfrm>
            <a:off x="9413289" y="3708000"/>
            <a:ext cx="1697037" cy="36894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bg1">
                    <a:lumMod val="65000"/>
                  </a:schemeClr>
                </a:solidFill>
              </a:rPr>
              <a:t>4%</a:t>
            </a:r>
            <a:endParaRPr lang="ru-RU" sz="4000" b="0" dirty="0">
              <a:solidFill>
                <a:schemeClr val="bg1">
                  <a:lumMod val="65000"/>
                </a:schemeClr>
              </a:solidFill>
            </a:endParaRPr>
          </a:p>
        </p:txBody>
      </p:sp>
      <p:sp>
        <p:nvSpPr>
          <p:cNvPr id="22" name="Text Placeholder 21">
            <a:extLst>
              <a:ext uri="{FF2B5EF4-FFF2-40B4-BE49-F238E27FC236}">
                <a16:creationId xmlns:a16="http://schemas.microsoft.com/office/drawing/2014/main" id="{CDCF5049-1D9A-4A1C-98DF-5A41BBA7FA32}"/>
              </a:ext>
            </a:extLst>
          </p:cNvPr>
          <p:cNvSpPr>
            <a:spLocks noGrp="1"/>
          </p:cNvSpPr>
          <p:nvPr>
            <p:ph type="body" sz="quarter" idx="28"/>
          </p:nvPr>
        </p:nvSpPr>
        <p:spPr>
          <a:xfrm>
            <a:off x="9483957" y="4614297"/>
            <a:ext cx="1697037" cy="650150"/>
          </a:xfrm>
        </p:spPr>
        <p:txBody>
          <a:bodyPr/>
          <a:lstStyle/>
          <a:p>
            <a:r>
              <a:rPr lang="en-GB" dirty="0"/>
              <a:t>Not yet notified</a:t>
            </a:r>
          </a:p>
        </p:txBody>
      </p:sp>
      <p:sp>
        <p:nvSpPr>
          <p:cNvPr id="23" name="Right Brace 22">
            <a:extLst>
              <a:ext uri="{FF2B5EF4-FFF2-40B4-BE49-F238E27FC236}">
                <a16:creationId xmlns:a16="http://schemas.microsoft.com/office/drawing/2014/main" id="{D7BA2F28-464D-4921-932E-43FBCFA9CE14}"/>
              </a:ext>
            </a:extLst>
          </p:cNvPr>
          <p:cNvSpPr/>
          <p:nvPr/>
        </p:nvSpPr>
        <p:spPr>
          <a:xfrm rot="5400000">
            <a:off x="4876106" y="1882467"/>
            <a:ext cx="369332" cy="71466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TextBox 25">
            <a:extLst>
              <a:ext uri="{FF2B5EF4-FFF2-40B4-BE49-F238E27FC236}">
                <a16:creationId xmlns:a16="http://schemas.microsoft.com/office/drawing/2014/main" id="{1226FAE2-B9E2-4FEC-BFD9-C0E2FDD20AD4}"/>
              </a:ext>
            </a:extLst>
          </p:cNvPr>
          <p:cNvSpPr txBox="1"/>
          <p:nvPr/>
        </p:nvSpPr>
        <p:spPr>
          <a:xfrm>
            <a:off x="2573166" y="5689929"/>
            <a:ext cx="7146696" cy="369332"/>
          </a:xfrm>
          <a:prstGeom prst="rect">
            <a:avLst/>
          </a:prstGeom>
          <a:noFill/>
        </p:spPr>
        <p:txBody>
          <a:bodyPr wrap="square" rtlCol="0">
            <a:spAutoFit/>
          </a:bodyPr>
          <a:lstStyle/>
          <a:p>
            <a:r>
              <a:rPr lang="en-GB" dirty="0"/>
              <a:t>According to notification data and developed Members commitments</a:t>
            </a:r>
          </a:p>
        </p:txBody>
      </p:sp>
      <p:sp>
        <p:nvSpPr>
          <p:cNvPr id="27" name="TextBox 26">
            <a:extLst>
              <a:ext uri="{FF2B5EF4-FFF2-40B4-BE49-F238E27FC236}">
                <a16:creationId xmlns:a16="http://schemas.microsoft.com/office/drawing/2014/main" id="{773F38ED-1E8B-47D7-A749-12448ECB2335}"/>
              </a:ext>
            </a:extLst>
          </p:cNvPr>
          <p:cNvSpPr txBox="1"/>
          <p:nvPr/>
        </p:nvSpPr>
        <p:spPr>
          <a:xfrm>
            <a:off x="767915" y="1845367"/>
            <a:ext cx="7061352" cy="400110"/>
          </a:xfrm>
          <a:prstGeom prst="rect">
            <a:avLst/>
          </a:prstGeom>
          <a:noFill/>
        </p:spPr>
        <p:txBody>
          <a:bodyPr wrap="square" rtlCol="0">
            <a:spAutoFit/>
          </a:bodyPr>
          <a:lstStyle/>
          <a:p>
            <a:r>
              <a:rPr lang="en-GB" sz="2000" i="1" dirty="0"/>
              <a:t>Developed, developing and LDCs</a:t>
            </a:r>
          </a:p>
        </p:txBody>
      </p:sp>
    </p:spTree>
    <p:extLst>
      <p:ext uri="{BB962C8B-B14F-4D97-AF65-F5344CB8AC3E}">
        <p14:creationId xmlns:p14="http://schemas.microsoft.com/office/powerpoint/2010/main" val="4168820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D4E23-F409-4691-84CD-C0C52AD3F0C7}"/>
              </a:ext>
            </a:extLst>
          </p:cNvPr>
          <p:cNvSpPr>
            <a:spLocks noGrp="1"/>
          </p:cNvSpPr>
          <p:nvPr>
            <p:ph type="ctrTitle"/>
          </p:nvPr>
        </p:nvSpPr>
        <p:spPr>
          <a:xfrm>
            <a:off x="2731590" y="387559"/>
            <a:ext cx="8617176" cy="793932"/>
          </a:xfrm>
        </p:spPr>
        <p:txBody>
          <a:bodyPr>
            <a:normAutofit/>
          </a:bodyPr>
          <a:lstStyle/>
          <a:p>
            <a:r>
              <a:rPr lang="en-US" sz="2800" b="0" dirty="0"/>
              <a:t>Rate of TFA implementation commitments</a:t>
            </a:r>
            <a:endParaRPr lang="ru-RU" sz="2800" b="0" dirty="0"/>
          </a:p>
        </p:txBody>
      </p:sp>
      <p:sp>
        <p:nvSpPr>
          <p:cNvPr id="3" name="Subtitle 2">
            <a:extLst>
              <a:ext uri="{FF2B5EF4-FFF2-40B4-BE49-F238E27FC236}">
                <a16:creationId xmlns:a16="http://schemas.microsoft.com/office/drawing/2014/main" id="{9826B88A-CA53-4491-9D51-BD04EBF2F4DD}"/>
              </a:ext>
            </a:extLst>
          </p:cNvPr>
          <p:cNvSpPr>
            <a:spLocks noGrp="1"/>
          </p:cNvSpPr>
          <p:nvPr>
            <p:ph type="subTitle" idx="1"/>
          </p:nvPr>
        </p:nvSpPr>
        <p:spPr>
          <a:xfrm>
            <a:off x="2731590" y="1191125"/>
            <a:ext cx="8617176" cy="481916"/>
          </a:xfrm>
        </p:spPr>
        <p:txBody>
          <a:bodyPr/>
          <a:lstStyle/>
          <a:p>
            <a:r>
              <a:rPr lang="en-US" dirty="0">
                <a:solidFill>
                  <a:schemeClr val="accent3"/>
                </a:solidFill>
              </a:rPr>
              <a:t>Timeline</a:t>
            </a:r>
            <a:endParaRPr lang="ru-RU" dirty="0">
              <a:solidFill>
                <a:schemeClr val="accent3"/>
              </a:solidFill>
            </a:endParaRPr>
          </a:p>
        </p:txBody>
      </p:sp>
      <p:sp>
        <p:nvSpPr>
          <p:cNvPr id="4" name="Text Placeholder 3">
            <a:extLst>
              <a:ext uri="{FF2B5EF4-FFF2-40B4-BE49-F238E27FC236}">
                <a16:creationId xmlns:a16="http://schemas.microsoft.com/office/drawing/2014/main" id="{CFA04035-833F-47A3-9B42-8D3A786CD66E}"/>
              </a:ext>
            </a:extLst>
          </p:cNvPr>
          <p:cNvSpPr>
            <a:spLocks noGrp="1"/>
          </p:cNvSpPr>
          <p:nvPr>
            <p:ph type="body" sz="quarter" idx="14"/>
          </p:nvPr>
        </p:nvSpPr>
        <p:spPr/>
        <p:txBody>
          <a:bodyPr/>
          <a:lstStyle/>
          <a:p>
            <a:pPr algn="ctr"/>
            <a:r>
              <a:rPr lang="en-US" sz="2200" dirty="0">
                <a:solidFill>
                  <a:schemeClr val="tx1"/>
                </a:solidFill>
              </a:rPr>
              <a:t>To date</a:t>
            </a:r>
            <a:endParaRPr lang="ru-RU" sz="2200" dirty="0">
              <a:solidFill>
                <a:schemeClr val="tx1"/>
              </a:solidFill>
            </a:endParaRPr>
          </a:p>
        </p:txBody>
      </p:sp>
      <p:sp>
        <p:nvSpPr>
          <p:cNvPr id="9" name="Text Placeholder 8">
            <a:extLst>
              <a:ext uri="{FF2B5EF4-FFF2-40B4-BE49-F238E27FC236}">
                <a16:creationId xmlns:a16="http://schemas.microsoft.com/office/drawing/2014/main" id="{D627327C-3A41-4D1E-A5CE-D0A5F3281206}"/>
              </a:ext>
            </a:extLst>
          </p:cNvPr>
          <p:cNvSpPr>
            <a:spLocks noGrp="1"/>
          </p:cNvSpPr>
          <p:nvPr>
            <p:ph type="body" sz="quarter" idx="19"/>
          </p:nvPr>
        </p:nvSpPr>
        <p:spPr>
          <a:xfrm>
            <a:off x="1062761" y="3708000"/>
            <a:ext cx="1697037" cy="368946"/>
          </a:xfrm>
        </p:spPr>
        <p:txBody>
          <a:bodyPr/>
          <a:lstStyle/>
          <a:p>
            <a:pPr algn="ctr"/>
            <a:r>
              <a:rPr lang="en-US" sz="4000" b="0" dirty="0">
                <a:solidFill>
                  <a:srgbClr val="00CC99"/>
                </a:solidFill>
              </a:rPr>
              <a:t>61%</a:t>
            </a:r>
            <a:endParaRPr lang="ru-RU" sz="4000" b="0" dirty="0">
              <a:solidFill>
                <a:srgbClr val="00CC99"/>
              </a:solidFill>
            </a:endParaRPr>
          </a:p>
        </p:txBody>
      </p:sp>
      <p:sp>
        <p:nvSpPr>
          <p:cNvPr id="5" name="Text Placeholder 4">
            <a:extLst>
              <a:ext uri="{FF2B5EF4-FFF2-40B4-BE49-F238E27FC236}">
                <a16:creationId xmlns:a16="http://schemas.microsoft.com/office/drawing/2014/main" id="{2B969FF3-8FFE-4E02-8E2A-BEDDF86909EC}"/>
              </a:ext>
            </a:extLst>
          </p:cNvPr>
          <p:cNvSpPr>
            <a:spLocks noGrp="1"/>
          </p:cNvSpPr>
          <p:nvPr>
            <p:ph type="body" sz="quarter" idx="15"/>
          </p:nvPr>
        </p:nvSpPr>
        <p:spPr>
          <a:xfrm>
            <a:off x="3076929" y="2489256"/>
            <a:ext cx="1836447" cy="450850"/>
          </a:xfrm>
        </p:spPr>
        <p:txBody>
          <a:bodyPr/>
          <a:lstStyle/>
          <a:p>
            <a:pPr algn="ctr"/>
            <a:r>
              <a:rPr lang="en-US" sz="2200" dirty="0">
                <a:solidFill>
                  <a:schemeClr val="tx1"/>
                </a:solidFill>
              </a:rPr>
              <a:t>2021-2023</a:t>
            </a:r>
            <a:endParaRPr lang="ru-RU" sz="2200" dirty="0">
              <a:solidFill>
                <a:schemeClr val="tx1"/>
              </a:solidFill>
            </a:endParaRPr>
          </a:p>
        </p:txBody>
      </p:sp>
      <p:sp>
        <p:nvSpPr>
          <p:cNvPr id="6" name="Text Placeholder 5">
            <a:extLst>
              <a:ext uri="{FF2B5EF4-FFF2-40B4-BE49-F238E27FC236}">
                <a16:creationId xmlns:a16="http://schemas.microsoft.com/office/drawing/2014/main" id="{1EB50FA0-8BDD-46C8-99F1-A2927A8655F8}"/>
              </a:ext>
            </a:extLst>
          </p:cNvPr>
          <p:cNvSpPr>
            <a:spLocks noGrp="1"/>
          </p:cNvSpPr>
          <p:nvPr>
            <p:ph type="body" sz="quarter" idx="16"/>
          </p:nvPr>
        </p:nvSpPr>
        <p:spPr>
          <a:xfrm>
            <a:off x="5153990" y="2489256"/>
            <a:ext cx="1836447" cy="450850"/>
          </a:xfrm>
        </p:spPr>
        <p:txBody>
          <a:bodyPr/>
          <a:lstStyle/>
          <a:p>
            <a:pPr algn="ctr"/>
            <a:r>
              <a:rPr lang="en-US" sz="2200" dirty="0">
                <a:solidFill>
                  <a:schemeClr val="tx1"/>
                </a:solidFill>
              </a:rPr>
              <a:t>2024-2027</a:t>
            </a:r>
            <a:endParaRPr lang="ru-RU" sz="2200" dirty="0">
              <a:solidFill>
                <a:schemeClr val="tx1"/>
              </a:solidFill>
            </a:endParaRPr>
          </a:p>
        </p:txBody>
      </p:sp>
      <p:sp>
        <p:nvSpPr>
          <p:cNvPr id="7" name="Text Placeholder 6">
            <a:extLst>
              <a:ext uri="{FF2B5EF4-FFF2-40B4-BE49-F238E27FC236}">
                <a16:creationId xmlns:a16="http://schemas.microsoft.com/office/drawing/2014/main" id="{53D9E183-E0BA-4EFB-909C-B21CDB329817}"/>
              </a:ext>
            </a:extLst>
          </p:cNvPr>
          <p:cNvSpPr>
            <a:spLocks noGrp="1"/>
          </p:cNvSpPr>
          <p:nvPr>
            <p:ph type="body" sz="quarter" idx="17"/>
          </p:nvPr>
        </p:nvSpPr>
        <p:spPr>
          <a:xfrm>
            <a:off x="7144513" y="2489256"/>
            <a:ext cx="2163600" cy="450850"/>
          </a:xfrm>
        </p:spPr>
        <p:txBody>
          <a:bodyPr/>
          <a:lstStyle/>
          <a:p>
            <a:pPr algn="ctr"/>
            <a:r>
              <a:rPr lang="en-US" sz="2200" dirty="0">
                <a:solidFill>
                  <a:schemeClr val="tx1"/>
                </a:solidFill>
              </a:rPr>
              <a:t>2028</a:t>
            </a:r>
            <a:r>
              <a:rPr lang="en-US" sz="2000" b="0" i="1" dirty="0">
                <a:solidFill>
                  <a:schemeClr val="tx1"/>
                </a:solidFill>
              </a:rPr>
              <a:t>onwards</a:t>
            </a:r>
            <a:endParaRPr lang="ru-RU" sz="2000" b="0" i="1" dirty="0">
              <a:solidFill>
                <a:schemeClr val="tx1"/>
              </a:solidFill>
            </a:endParaRPr>
          </a:p>
        </p:txBody>
      </p:sp>
      <p:sp>
        <p:nvSpPr>
          <p:cNvPr id="8" name="Text Placeholder 7">
            <a:extLst>
              <a:ext uri="{FF2B5EF4-FFF2-40B4-BE49-F238E27FC236}">
                <a16:creationId xmlns:a16="http://schemas.microsoft.com/office/drawing/2014/main" id="{6D2C7FD2-2A48-41BD-B107-E8DDA37CB1E0}"/>
              </a:ext>
            </a:extLst>
          </p:cNvPr>
          <p:cNvSpPr>
            <a:spLocks noGrp="1"/>
          </p:cNvSpPr>
          <p:nvPr>
            <p:ph type="body" sz="quarter" idx="18"/>
          </p:nvPr>
        </p:nvSpPr>
        <p:spPr>
          <a:xfrm>
            <a:off x="9495095" y="2489256"/>
            <a:ext cx="1697037" cy="450850"/>
          </a:xfrm>
        </p:spPr>
        <p:txBody>
          <a:bodyPr/>
          <a:lstStyle/>
          <a:p>
            <a:r>
              <a:rPr lang="en-US" sz="2000" b="0" dirty="0">
                <a:solidFill>
                  <a:schemeClr val="tx1"/>
                </a:solidFill>
              </a:rPr>
              <a:t>unknown</a:t>
            </a:r>
          </a:p>
          <a:p>
            <a:endParaRPr lang="ru-RU" sz="2000" dirty="0">
              <a:solidFill>
                <a:schemeClr val="tx1"/>
              </a:solidFill>
            </a:endParaRPr>
          </a:p>
        </p:txBody>
      </p:sp>
      <p:sp>
        <p:nvSpPr>
          <p:cNvPr id="20" name="Slide Number Placeholder 19">
            <a:extLst>
              <a:ext uri="{FF2B5EF4-FFF2-40B4-BE49-F238E27FC236}">
                <a16:creationId xmlns:a16="http://schemas.microsoft.com/office/drawing/2014/main" id="{6888DC6A-B73D-407F-A6AD-C17137CBADF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900" b="0" i="1" u="none" strike="noStrike" kern="1200" cap="none" spc="0" normalizeH="0" baseline="0" noProof="0" dirty="0">
              <a:ln>
                <a:noFill/>
              </a:ln>
              <a:solidFill>
                <a:srgbClr val="FFFFFF"/>
              </a:solidFill>
              <a:effectLst/>
              <a:uLnTx/>
              <a:uFillTx/>
              <a:latin typeface="Times New Roman"/>
              <a:ea typeface="+mn-ea"/>
              <a:cs typeface="+mn-cs"/>
            </a:endParaRPr>
          </a:p>
        </p:txBody>
      </p:sp>
      <p:sp>
        <p:nvSpPr>
          <p:cNvPr id="24" name="Date Placeholder 23">
            <a:extLst>
              <a:ext uri="{FF2B5EF4-FFF2-40B4-BE49-F238E27FC236}">
                <a16:creationId xmlns:a16="http://schemas.microsoft.com/office/drawing/2014/main" id="{9E89DE10-6FB2-4E01-BEE6-0723A264BB79}"/>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3B4D55"/>
                </a:solidFill>
                <a:effectLst/>
                <a:uLnTx/>
                <a:uFillTx/>
                <a:latin typeface="Times New Roman"/>
                <a:ea typeface="+mn-ea"/>
                <a:cs typeface="+mn-cs"/>
              </a:rPr>
              <a:t>WTO / Trade Facilitation Committee / 22 April 2021</a:t>
            </a:r>
            <a:endParaRPr kumimoji="0" lang="ru-RU" sz="900" b="0" i="1" u="none" strike="noStrike" kern="1200" cap="none" spc="0" normalizeH="0" baseline="0" noProof="0" dirty="0">
              <a:ln>
                <a:noFill/>
              </a:ln>
              <a:solidFill>
                <a:srgbClr val="3B4D55"/>
              </a:solidFill>
              <a:effectLst/>
              <a:uLnTx/>
              <a:uFillTx/>
              <a:latin typeface="Times New Roman"/>
              <a:ea typeface="+mn-ea"/>
              <a:cs typeface="+mn-cs"/>
            </a:endParaRPr>
          </a:p>
        </p:txBody>
      </p:sp>
      <p:pic>
        <p:nvPicPr>
          <p:cNvPr id="30" name="Picture 29" descr="A picture containing graphical user interface&#10;&#10;Description automatically generated">
            <a:extLst>
              <a:ext uri="{FF2B5EF4-FFF2-40B4-BE49-F238E27FC236}">
                <a16:creationId xmlns:a16="http://schemas.microsoft.com/office/drawing/2014/main" id="{5CB1B72E-06CA-40A7-B5A7-0D0CA44E8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039" y="373200"/>
            <a:ext cx="2287551" cy="1121920"/>
          </a:xfrm>
          <a:prstGeom prst="rect">
            <a:avLst/>
          </a:prstGeom>
        </p:spPr>
      </p:pic>
      <p:sp>
        <p:nvSpPr>
          <p:cNvPr id="35" name="Text Placeholder 8">
            <a:extLst>
              <a:ext uri="{FF2B5EF4-FFF2-40B4-BE49-F238E27FC236}">
                <a16:creationId xmlns:a16="http://schemas.microsoft.com/office/drawing/2014/main" id="{2F0EBAE6-B471-43A0-957D-EA06D54389CD}"/>
              </a:ext>
            </a:extLst>
          </p:cNvPr>
          <p:cNvSpPr txBox="1">
            <a:spLocks/>
          </p:cNvSpPr>
          <p:nvPr/>
        </p:nvSpPr>
        <p:spPr>
          <a:xfrm>
            <a:off x="3150393" y="3708000"/>
            <a:ext cx="1697037" cy="36894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000" b="0" dirty="0">
                <a:solidFill>
                  <a:srgbClr val="00CC99"/>
                </a:solidFill>
              </a:rPr>
              <a:t>78%</a:t>
            </a:r>
          </a:p>
          <a:p>
            <a:pPr algn="ctr"/>
            <a:r>
              <a:rPr lang="en-US" b="0" dirty="0">
                <a:solidFill>
                  <a:srgbClr val="00CC99"/>
                </a:solidFill>
              </a:rPr>
              <a:t>+17%</a:t>
            </a:r>
            <a:endParaRPr lang="ru-RU" b="0" dirty="0">
              <a:solidFill>
                <a:srgbClr val="00CC99"/>
              </a:solidFill>
            </a:endParaRPr>
          </a:p>
        </p:txBody>
      </p:sp>
      <p:sp>
        <p:nvSpPr>
          <p:cNvPr id="38" name="Text Placeholder 8">
            <a:extLst>
              <a:ext uri="{FF2B5EF4-FFF2-40B4-BE49-F238E27FC236}">
                <a16:creationId xmlns:a16="http://schemas.microsoft.com/office/drawing/2014/main" id="{CF718BAE-D508-4545-9F8F-D8F41332716B}"/>
              </a:ext>
            </a:extLst>
          </p:cNvPr>
          <p:cNvSpPr txBox="1">
            <a:spLocks/>
          </p:cNvSpPr>
          <p:nvPr/>
        </p:nvSpPr>
        <p:spPr>
          <a:xfrm>
            <a:off x="5343141" y="3708000"/>
            <a:ext cx="1697037" cy="36894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000" b="0" dirty="0">
                <a:solidFill>
                  <a:srgbClr val="00CC99"/>
                </a:solidFill>
              </a:rPr>
              <a:t>91%</a:t>
            </a:r>
          </a:p>
          <a:p>
            <a:pPr algn="ctr"/>
            <a:r>
              <a:rPr lang="en-US" b="0" dirty="0">
                <a:solidFill>
                  <a:srgbClr val="00CC99"/>
                </a:solidFill>
              </a:rPr>
              <a:t>+13%</a:t>
            </a:r>
            <a:endParaRPr lang="ru-RU" b="0" dirty="0">
              <a:solidFill>
                <a:srgbClr val="00CC99"/>
              </a:solidFill>
            </a:endParaRPr>
          </a:p>
        </p:txBody>
      </p:sp>
      <p:sp>
        <p:nvSpPr>
          <p:cNvPr id="41" name="Text Placeholder 8">
            <a:extLst>
              <a:ext uri="{FF2B5EF4-FFF2-40B4-BE49-F238E27FC236}">
                <a16:creationId xmlns:a16="http://schemas.microsoft.com/office/drawing/2014/main" id="{FC7DF2F0-1A66-4B00-9C5C-723430126C74}"/>
              </a:ext>
            </a:extLst>
          </p:cNvPr>
          <p:cNvSpPr txBox="1">
            <a:spLocks/>
          </p:cNvSpPr>
          <p:nvPr/>
        </p:nvSpPr>
        <p:spPr>
          <a:xfrm>
            <a:off x="7325657" y="3708000"/>
            <a:ext cx="1697037" cy="36894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000" b="0" dirty="0">
                <a:solidFill>
                  <a:srgbClr val="00CC99"/>
                </a:solidFill>
              </a:rPr>
              <a:t>95%</a:t>
            </a:r>
          </a:p>
          <a:p>
            <a:pPr algn="ctr"/>
            <a:r>
              <a:rPr lang="en-US" b="0" dirty="0">
                <a:solidFill>
                  <a:srgbClr val="00CC99"/>
                </a:solidFill>
              </a:rPr>
              <a:t>+4%</a:t>
            </a:r>
            <a:endParaRPr lang="ru-RU" b="0" dirty="0">
              <a:solidFill>
                <a:srgbClr val="00CC99"/>
              </a:solidFill>
            </a:endParaRPr>
          </a:p>
        </p:txBody>
      </p:sp>
      <p:sp>
        <p:nvSpPr>
          <p:cNvPr id="44" name="Text Placeholder 8">
            <a:extLst>
              <a:ext uri="{FF2B5EF4-FFF2-40B4-BE49-F238E27FC236}">
                <a16:creationId xmlns:a16="http://schemas.microsoft.com/office/drawing/2014/main" id="{892DF5AD-7D8B-4779-B727-A395345DB861}"/>
              </a:ext>
            </a:extLst>
          </p:cNvPr>
          <p:cNvSpPr txBox="1">
            <a:spLocks/>
          </p:cNvSpPr>
          <p:nvPr/>
        </p:nvSpPr>
        <p:spPr>
          <a:xfrm>
            <a:off x="9413289" y="3708000"/>
            <a:ext cx="1697037" cy="36894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rgbClr val="B4001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bg1">
                    <a:lumMod val="65000"/>
                  </a:schemeClr>
                </a:solidFill>
              </a:rPr>
              <a:t>5%</a:t>
            </a:r>
            <a:endParaRPr lang="ru-RU" sz="4000" b="0" dirty="0">
              <a:solidFill>
                <a:schemeClr val="bg1">
                  <a:lumMod val="65000"/>
                </a:schemeClr>
              </a:solidFill>
            </a:endParaRPr>
          </a:p>
        </p:txBody>
      </p:sp>
      <p:sp>
        <p:nvSpPr>
          <p:cNvPr id="22" name="Text Placeholder 21">
            <a:extLst>
              <a:ext uri="{FF2B5EF4-FFF2-40B4-BE49-F238E27FC236}">
                <a16:creationId xmlns:a16="http://schemas.microsoft.com/office/drawing/2014/main" id="{CDCF5049-1D9A-4A1C-98DF-5A41BBA7FA32}"/>
              </a:ext>
            </a:extLst>
          </p:cNvPr>
          <p:cNvSpPr>
            <a:spLocks noGrp="1"/>
          </p:cNvSpPr>
          <p:nvPr>
            <p:ph type="body" sz="quarter" idx="28"/>
          </p:nvPr>
        </p:nvSpPr>
        <p:spPr>
          <a:xfrm>
            <a:off x="9483957" y="4614297"/>
            <a:ext cx="1697037" cy="650150"/>
          </a:xfrm>
        </p:spPr>
        <p:txBody>
          <a:bodyPr/>
          <a:lstStyle/>
          <a:p>
            <a:r>
              <a:rPr lang="en-GB" dirty="0"/>
              <a:t>Not yet notified</a:t>
            </a:r>
          </a:p>
        </p:txBody>
      </p:sp>
      <p:sp>
        <p:nvSpPr>
          <p:cNvPr id="23" name="Right Brace 22">
            <a:extLst>
              <a:ext uri="{FF2B5EF4-FFF2-40B4-BE49-F238E27FC236}">
                <a16:creationId xmlns:a16="http://schemas.microsoft.com/office/drawing/2014/main" id="{D7BA2F28-464D-4921-932E-43FBCFA9CE14}"/>
              </a:ext>
            </a:extLst>
          </p:cNvPr>
          <p:cNvSpPr/>
          <p:nvPr/>
        </p:nvSpPr>
        <p:spPr>
          <a:xfrm rot="5400000">
            <a:off x="4876106" y="1882467"/>
            <a:ext cx="369332" cy="71466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TextBox 25">
            <a:extLst>
              <a:ext uri="{FF2B5EF4-FFF2-40B4-BE49-F238E27FC236}">
                <a16:creationId xmlns:a16="http://schemas.microsoft.com/office/drawing/2014/main" id="{1226FAE2-B9E2-4FEC-BFD9-C0E2FDD20AD4}"/>
              </a:ext>
            </a:extLst>
          </p:cNvPr>
          <p:cNvSpPr txBox="1"/>
          <p:nvPr/>
        </p:nvSpPr>
        <p:spPr>
          <a:xfrm>
            <a:off x="3789947" y="5689929"/>
            <a:ext cx="5190248" cy="369332"/>
          </a:xfrm>
          <a:prstGeom prst="rect">
            <a:avLst/>
          </a:prstGeom>
          <a:noFill/>
        </p:spPr>
        <p:txBody>
          <a:bodyPr wrap="square" rtlCol="0">
            <a:spAutoFit/>
          </a:bodyPr>
          <a:lstStyle/>
          <a:p>
            <a:r>
              <a:rPr lang="en-GB" dirty="0"/>
              <a:t>According to notification data</a:t>
            </a:r>
          </a:p>
        </p:txBody>
      </p:sp>
      <p:sp>
        <p:nvSpPr>
          <p:cNvPr id="27" name="TextBox 26">
            <a:extLst>
              <a:ext uri="{FF2B5EF4-FFF2-40B4-BE49-F238E27FC236}">
                <a16:creationId xmlns:a16="http://schemas.microsoft.com/office/drawing/2014/main" id="{773F38ED-1E8B-47D7-A749-12448ECB2335}"/>
              </a:ext>
            </a:extLst>
          </p:cNvPr>
          <p:cNvSpPr txBox="1"/>
          <p:nvPr/>
        </p:nvSpPr>
        <p:spPr>
          <a:xfrm>
            <a:off x="767915" y="1845367"/>
            <a:ext cx="7061352" cy="400110"/>
          </a:xfrm>
          <a:prstGeom prst="rect">
            <a:avLst/>
          </a:prstGeom>
          <a:noFill/>
        </p:spPr>
        <p:txBody>
          <a:bodyPr wrap="square" rtlCol="0">
            <a:spAutoFit/>
          </a:bodyPr>
          <a:lstStyle/>
          <a:p>
            <a:r>
              <a:rPr lang="en-GB" sz="2000" i="1" dirty="0"/>
              <a:t>Developing and LDCs</a:t>
            </a:r>
          </a:p>
        </p:txBody>
      </p:sp>
    </p:spTree>
    <p:extLst>
      <p:ext uri="{BB962C8B-B14F-4D97-AF65-F5344CB8AC3E}">
        <p14:creationId xmlns:p14="http://schemas.microsoft.com/office/powerpoint/2010/main" val="3177052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49"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8549A4D4-32DE-4DB4-A0B9-66DC40749C86}"/>
              </a:ext>
            </a:extLst>
          </p:cNvPr>
          <p:cNvSpPr>
            <a:spLocks noGrp="1"/>
          </p:cNvSpPr>
          <p:nvPr>
            <p:ph type="title"/>
          </p:nvPr>
        </p:nvSpPr>
        <p:spPr>
          <a:xfrm>
            <a:off x="790515" y="769545"/>
            <a:ext cx="5952765" cy="3263119"/>
          </a:xfrm>
          <a:noFill/>
          <a:ln>
            <a:solidFill>
              <a:schemeClr val="bg1"/>
            </a:solidFill>
          </a:ln>
        </p:spPr>
        <p:txBody>
          <a:bodyPr vert="horz" lIns="274320" tIns="182880" rIns="274320" bIns="182880" rtlCol="0" anchor="ctr" anchorCtr="1">
            <a:normAutofit/>
          </a:bodyPr>
          <a:lstStyle/>
          <a:p>
            <a:r>
              <a:rPr lang="en-US" sz="4000">
                <a:solidFill>
                  <a:schemeClr val="bg1"/>
                </a:solidFill>
              </a:rPr>
              <a:t>Transparency</a:t>
            </a:r>
          </a:p>
        </p:txBody>
      </p:sp>
      <p:pic>
        <p:nvPicPr>
          <p:cNvPr id="3" name="Picture 2" descr="A picture containing icon&#10;&#10;Description automatically generated">
            <a:extLst>
              <a:ext uri="{FF2B5EF4-FFF2-40B4-BE49-F238E27FC236}">
                <a16:creationId xmlns:a16="http://schemas.microsoft.com/office/drawing/2014/main" id="{5DD55045-5677-4773-BE61-642CFBA64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008" y="1638804"/>
            <a:ext cx="3419524" cy="3419524"/>
          </a:xfrm>
          <a:prstGeom prst="rect">
            <a:avLst/>
          </a:prstGeom>
        </p:spPr>
      </p:pic>
    </p:spTree>
    <p:extLst>
      <p:ext uri="{BB962C8B-B14F-4D97-AF65-F5344CB8AC3E}">
        <p14:creationId xmlns:p14="http://schemas.microsoft.com/office/powerpoint/2010/main" val="293086136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AD7C5BE-418C-4A44-91BF-28E411F75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1559052"/>
            <a:ext cx="10271760" cy="4347972"/>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889CC7F-0A23-4BC5-898F-27A1671E6F01}"/>
              </a:ext>
            </a:extLst>
          </p:cNvPr>
          <p:cNvSpPr>
            <a:spLocks noGrp="1"/>
          </p:cNvSpPr>
          <p:nvPr>
            <p:ph type="title"/>
          </p:nvPr>
        </p:nvSpPr>
        <p:spPr>
          <a:xfrm>
            <a:off x="2231136" y="964692"/>
            <a:ext cx="7729728" cy="1188720"/>
          </a:xfrm>
          <a:ln>
            <a:solidFill>
              <a:srgbClr val="404040"/>
            </a:solidFill>
          </a:ln>
        </p:spPr>
        <p:txBody>
          <a:bodyPr vert="horz" lIns="182880" tIns="182880" rIns="182880" bIns="182880" rtlCol="0" anchor="ctr" anchorCtr="1">
            <a:normAutofit/>
          </a:bodyPr>
          <a:lstStyle/>
          <a:p>
            <a:r>
              <a:rPr lang="en-US" dirty="0"/>
              <a:t>10 transparency notifications since the last meeting</a:t>
            </a:r>
          </a:p>
        </p:txBody>
      </p:sp>
      <p:pic>
        <p:nvPicPr>
          <p:cNvPr id="2" name="Picture 1">
            <a:extLst>
              <a:ext uri="{FF2B5EF4-FFF2-40B4-BE49-F238E27FC236}">
                <a16:creationId xmlns:a16="http://schemas.microsoft.com/office/drawing/2014/main" id="{5462C0AE-4BF1-4DC4-8BFC-16B73F809E0E}"/>
              </a:ext>
            </a:extLst>
          </p:cNvPr>
          <p:cNvPicPr>
            <a:picLocks noChangeAspect="1"/>
          </p:cNvPicPr>
          <p:nvPr/>
        </p:nvPicPr>
        <p:blipFill>
          <a:blip r:embed="rId3"/>
          <a:stretch>
            <a:fillRect/>
          </a:stretch>
        </p:blipFill>
        <p:spPr>
          <a:xfrm>
            <a:off x="2041090" y="2465848"/>
            <a:ext cx="1440000" cy="1440000"/>
          </a:xfrm>
          <a:prstGeom prst="rect">
            <a:avLst/>
          </a:prstGeom>
        </p:spPr>
      </p:pic>
      <p:pic>
        <p:nvPicPr>
          <p:cNvPr id="3" name="Picture 2">
            <a:extLst>
              <a:ext uri="{FF2B5EF4-FFF2-40B4-BE49-F238E27FC236}">
                <a16:creationId xmlns:a16="http://schemas.microsoft.com/office/drawing/2014/main" id="{62F6791F-F0D4-47D8-B52D-8DDA63A3C2B3}"/>
              </a:ext>
            </a:extLst>
          </p:cNvPr>
          <p:cNvPicPr>
            <a:picLocks noChangeAspect="1"/>
          </p:cNvPicPr>
          <p:nvPr/>
        </p:nvPicPr>
        <p:blipFill>
          <a:blip r:embed="rId4"/>
          <a:stretch>
            <a:fillRect/>
          </a:stretch>
        </p:blipFill>
        <p:spPr>
          <a:xfrm>
            <a:off x="4210631" y="2465848"/>
            <a:ext cx="1440000" cy="1440000"/>
          </a:xfrm>
          <a:prstGeom prst="rect">
            <a:avLst/>
          </a:prstGeom>
        </p:spPr>
      </p:pic>
      <p:pic>
        <p:nvPicPr>
          <p:cNvPr id="5" name="Picture 4">
            <a:extLst>
              <a:ext uri="{FF2B5EF4-FFF2-40B4-BE49-F238E27FC236}">
                <a16:creationId xmlns:a16="http://schemas.microsoft.com/office/drawing/2014/main" id="{60F23140-85CE-46AB-997D-962FD1832FFF}"/>
              </a:ext>
            </a:extLst>
          </p:cNvPr>
          <p:cNvPicPr>
            <a:picLocks noChangeAspect="1"/>
          </p:cNvPicPr>
          <p:nvPr/>
        </p:nvPicPr>
        <p:blipFill>
          <a:blip r:embed="rId5"/>
          <a:stretch>
            <a:fillRect/>
          </a:stretch>
        </p:blipFill>
        <p:spPr>
          <a:xfrm>
            <a:off x="6460770" y="2465848"/>
            <a:ext cx="1440000" cy="1440000"/>
          </a:xfrm>
          <a:prstGeom prst="rect">
            <a:avLst/>
          </a:prstGeom>
        </p:spPr>
      </p:pic>
      <p:pic>
        <p:nvPicPr>
          <p:cNvPr id="6" name="Picture 5">
            <a:extLst>
              <a:ext uri="{FF2B5EF4-FFF2-40B4-BE49-F238E27FC236}">
                <a16:creationId xmlns:a16="http://schemas.microsoft.com/office/drawing/2014/main" id="{B7AB6F15-339F-43E1-B1A3-E2FC2A4B82B8}"/>
              </a:ext>
            </a:extLst>
          </p:cNvPr>
          <p:cNvPicPr>
            <a:picLocks noChangeAspect="1"/>
          </p:cNvPicPr>
          <p:nvPr/>
        </p:nvPicPr>
        <p:blipFill>
          <a:blip r:embed="rId6"/>
          <a:stretch>
            <a:fillRect/>
          </a:stretch>
        </p:blipFill>
        <p:spPr>
          <a:xfrm>
            <a:off x="8710909" y="2465848"/>
            <a:ext cx="1440000" cy="1440000"/>
          </a:xfrm>
          <a:prstGeom prst="rect">
            <a:avLst/>
          </a:prstGeom>
        </p:spPr>
      </p:pic>
      <p:sp>
        <p:nvSpPr>
          <p:cNvPr id="7" name="TextBox 6">
            <a:extLst>
              <a:ext uri="{FF2B5EF4-FFF2-40B4-BE49-F238E27FC236}">
                <a16:creationId xmlns:a16="http://schemas.microsoft.com/office/drawing/2014/main" id="{00AA286C-93D6-4A27-9B76-EA7B859FDFC8}"/>
              </a:ext>
            </a:extLst>
          </p:cNvPr>
          <p:cNvSpPr txBox="1"/>
          <p:nvPr/>
        </p:nvSpPr>
        <p:spPr>
          <a:xfrm>
            <a:off x="2041090" y="4047744"/>
            <a:ext cx="1440000" cy="369332"/>
          </a:xfrm>
          <a:prstGeom prst="rect">
            <a:avLst/>
          </a:prstGeom>
          <a:noFill/>
        </p:spPr>
        <p:txBody>
          <a:bodyPr wrap="square" rtlCol="0">
            <a:spAutoFit/>
          </a:bodyPr>
          <a:lstStyle/>
          <a:p>
            <a:r>
              <a:rPr lang="en-GB" dirty="0"/>
              <a:t>Article1.4</a:t>
            </a:r>
          </a:p>
        </p:txBody>
      </p:sp>
      <p:sp>
        <p:nvSpPr>
          <p:cNvPr id="15" name="TextBox 14">
            <a:extLst>
              <a:ext uri="{FF2B5EF4-FFF2-40B4-BE49-F238E27FC236}">
                <a16:creationId xmlns:a16="http://schemas.microsoft.com/office/drawing/2014/main" id="{8E4D6B0D-A12B-4343-B495-C0EC8131AFCB}"/>
              </a:ext>
            </a:extLst>
          </p:cNvPr>
          <p:cNvSpPr txBox="1"/>
          <p:nvPr/>
        </p:nvSpPr>
        <p:spPr>
          <a:xfrm>
            <a:off x="6460770" y="4059788"/>
            <a:ext cx="1440000" cy="369332"/>
          </a:xfrm>
          <a:prstGeom prst="rect">
            <a:avLst/>
          </a:prstGeom>
          <a:noFill/>
        </p:spPr>
        <p:txBody>
          <a:bodyPr wrap="square" rtlCol="0">
            <a:spAutoFit/>
          </a:bodyPr>
          <a:lstStyle/>
          <a:p>
            <a:r>
              <a:rPr lang="en-GB" dirty="0"/>
              <a:t>Article10.6.2</a:t>
            </a:r>
          </a:p>
        </p:txBody>
      </p:sp>
      <p:sp>
        <p:nvSpPr>
          <p:cNvPr id="17" name="TextBox 16">
            <a:extLst>
              <a:ext uri="{FF2B5EF4-FFF2-40B4-BE49-F238E27FC236}">
                <a16:creationId xmlns:a16="http://schemas.microsoft.com/office/drawing/2014/main" id="{32C613FC-DAD0-4EF2-AECC-20E0D90B24D0}"/>
              </a:ext>
            </a:extLst>
          </p:cNvPr>
          <p:cNvSpPr txBox="1"/>
          <p:nvPr/>
        </p:nvSpPr>
        <p:spPr>
          <a:xfrm>
            <a:off x="8630311" y="4071832"/>
            <a:ext cx="1440000" cy="369332"/>
          </a:xfrm>
          <a:prstGeom prst="rect">
            <a:avLst/>
          </a:prstGeom>
          <a:noFill/>
        </p:spPr>
        <p:txBody>
          <a:bodyPr wrap="square" rtlCol="0">
            <a:spAutoFit/>
          </a:bodyPr>
          <a:lstStyle/>
          <a:p>
            <a:r>
              <a:rPr lang="en-GB" dirty="0"/>
              <a:t>Article12.2.2</a:t>
            </a:r>
          </a:p>
        </p:txBody>
      </p:sp>
      <p:sp>
        <p:nvSpPr>
          <p:cNvPr id="8" name="TextBox 7">
            <a:extLst>
              <a:ext uri="{FF2B5EF4-FFF2-40B4-BE49-F238E27FC236}">
                <a16:creationId xmlns:a16="http://schemas.microsoft.com/office/drawing/2014/main" id="{A40A585F-248F-4E4A-8D5E-05FAACA52644}"/>
              </a:ext>
            </a:extLst>
          </p:cNvPr>
          <p:cNvSpPr txBox="1"/>
          <p:nvPr/>
        </p:nvSpPr>
        <p:spPr>
          <a:xfrm>
            <a:off x="2531306" y="4493932"/>
            <a:ext cx="914400" cy="584775"/>
          </a:xfrm>
          <a:prstGeom prst="rect">
            <a:avLst/>
          </a:prstGeom>
          <a:noFill/>
        </p:spPr>
        <p:txBody>
          <a:bodyPr wrap="square" rtlCol="0">
            <a:spAutoFit/>
          </a:bodyPr>
          <a:lstStyle/>
          <a:p>
            <a:r>
              <a:rPr lang="en-GB" sz="3200" dirty="0">
                <a:solidFill>
                  <a:srgbClr val="9954CC"/>
                </a:solidFill>
              </a:rPr>
              <a:t>10</a:t>
            </a:r>
          </a:p>
        </p:txBody>
      </p:sp>
      <p:sp>
        <p:nvSpPr>
          <p:cNvPr id="26" name="TextBox 25">
            <a:extLst>
              <a:ext uri="{FF2B5EF4-FFF2-40B4-BE49-F238E27FC236}">
                <a16:creationId xmlns:a16="http://schemas.microsoft.com/office/drawing/2014/main" id="{4F86C091-F128-485C-8763-3BE28199A401}"/>
              </a:ext>
            </a:extLst>
          </p:cNvPr>
          <p:cNvSpPr txBox="1"/>
          <p:nvPr/>
        </p:nvSpPr>
        <p:spPr>
          <a:xfrm>
            <a:off x="4693366" y="4479208"/>
            <a:ext cx="914400" cy="584775"/>
          </a:xfrm>
          <a:prstGeom prst="rect">
            <a:avLst/>
          </a:prstGeom>
          <a:noFill/>
        </p:spPr>
        <p:txBody>
          <a:bodyPr wrap="square" rtlCol="0">
            <a:spAutoFit/>
          </a:bodyPr>
          <a:lstStyle/>
          <a:p>
            <a:r>
              <a:rPr lang="en-GB" sz="3200" dirty="0">
                <a:solidFill>
                  <a:srgbClr val="9954CC"/>
                </a:solidFill>
              </a:rPr>
              <a:t>7</a:t>
            </a:r>
          </a:p>
        </p:txBody>
      </p:sp>
      <p:sp>
        <p:nvSpPr>
          <p:cNvPr id="27" name="TextBox 26">
            <a:extLst>
              <a:ext uri="{FF2B5EF4-FFF2-40B4-BE49-F238E27FC236}">
                <a16:creationId xmlns:a16="http://schemas.microsoft.com/office/drawing/2014/main" id="{DBBC0043-55A4-4BD0-8823-071673413D97}"/>
              </a:ext>
            </a:extLst>
          </p:cNvPr>
          <p:cNvSpPr txBox="1"/>
          <p:nvPr/>
        </p:nvSpPr>
        <p:spPr>
          <a:xfrm>
            <a:off x="6898494" y="4479208"/>
            <a:ext cx="914400" cy="584775"/>
          </a:xfrm>
          <a:prstGeom prst="rect">
            <a:avLst/>
          </a:prstGeom>
          <a:noFill/>
        </p:spPr>
        <p:txBody>
          <a:bodyPr wrap="square" rtlCol="0">
            <a:spAutoFit/>
          </a:bodyPr>
          <a:lstStyle/>
          <a:p>
            <a:r>
              <a:rPr lang="en-GB" sz="3200" dirty="0">
                <a:solidFill>
                  <a:srgbClr val="9954CC"/>
                </a:solidFill>
              </a:rPr>
              <a:t>6</a:t>
            </a:r>
          </a:p>
        </p:txBody>
      </p:sp>
      <p:sp>
        <p:nvSpPr>
          <p:cNvPr id="28" name="TextBox 27">
            <a:extLst>
              <a:ext uri="{FF2B5EF4-FFF2-40B4-BE49-F238E27FC236}">
                <a16:creationId xmlns:a16="http://schemas.microsoft.com/office/drawing/2014/main" id="{FA8D821E-8A45-4650-BE71-34C71E825734}"/>
              </a:ext>
            </a:extLst>
          </p:cNvPr>
          <p:cNvSpPr txBox="1"/>
          <p:nvPr/>
        </p:nvSpPr>
        <p:spPr>
          <a:xfrm>
            <a:off x="9236509" y="4471206"/>
            <a:ext cx="914400" cy="584775"/>
          </a:xfrm>
          <a:prstGeom prst="rect">
            <a:avLst/>
          </a:prstGeom>
          <a:noFill/>
        </p:spPr>
        <p:txBody>
          <a:bodyPr wrap="square" rtlCol="0">
            <a:spAutoFit/>
          </a:bodyPr>
          <a:lstStyle/>
          <a:p>
            <a:r>
              <a:rPr lang="en-GB" sz="3200" dirty="0">
                <a:solidFill>
                  <a:srgbClr val="9954CC"/>
                </a:solidFill>
              </a:rPr>
              <a:t>5</a:t>
            </a:r>
          </a:p>
        </p:txBody>
      </p:sp>
      <p:sp>
        <p:nvSpPr>
          <p:cNvPr id="16" name="TextBox 15">
            <a:extLst>
              <a:ext uri="{FF2B5EF4-FFF2-40B4-BE49-F238E27FC236}">
                <a16:creationId xmlns:a16="http://schemas.microsoft.com/office/drawing/2014/main" id="{D84FEBBF-50B9-4828-81FB-187A14BA89AE}"/>
              </a:ext>
            </a:extLst>
          </p:cNvPr>
          <p:cNvSpPr txBox="1"/>
          <p:nvPr/>
        </p:nvSpPr>
        <p:spPr>
          <a:xfrm>
            <a:off x="4214788" y="4072955"/>
            <a:ext cx="1440000" cy="369332"/>
          </a:xfrm>
          <a:prstGeom prst="rect">
            <a:avLst/>
          </a:prstGeom>
          <a:noFill/>
        </p:spPr>
        <p:txBody>
          <a:bodyPr wrap="square" rtlCol="0">
            <a:spAutoFit/>
          </a:bodyPr>
          <a:lstStyle/>
          <a:p>
            <a:r>
              <a:rPr lang="en-GB" dirty="0"/>
              <a:t>Article10.4.3</a:t>
            </a:r>
          </a:p>
        </p:txBody>
      </p:sp>
    </p:spTree>
    <p:extLst>
      <p:ext uri="{BB962C8B-B14F-4D97-AF65-F5344CB8AC3E}">
        <p14:creationId xmlns:p14="http://schemas.microsoft.com/office/powerpoint/2010/main" val="1835226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49"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8549A4D4-32DE-4DB4-A0B9-66DC40749C86}"/>
              </a:ext>
            </a:extLst>
          </p:cNvPr>
          <p:cNvSpPr>
            <a:spLocks noGrp="1"/>
          </p:cNvSpPr>
          <p:nvPr>
            <p:ph type="title"/>
          </p:nvPr>
        </p:nvSpPr>
        <p:spPr>
          <a:xfrm>
            <a:off x="790515" y="769545"/>
            <a:ext cx="5952765" cy="3263119"/>
          </a:xfrm>
          <a:noFill/>
          <a:ln>
            <a:solidFill>
              <a:schemeClr val="bg1"/>
            </a:solidFill>
          </a:ln>
        </p:spPr>
        <p:txBody>
          <a:bodyPr vert="horz" lIns="274320" tIns="182880" rIns="274320" bIns="182880" rtlCol="0" anchor="ctr" anchorCtr="1">
            <a:normAutofit/>
          </a:bodyPr>
          <a:lstStyle/>
          <a:p>
            <a:r>
              <a:rPr lang="en-US" sz="4000" dirty="0">
                <a:solidFill>
                  <a:schemeClr val="bg1"/>
                </a:solidFill>
              </a:rPr>
              <a:t>Technical assistance and capacity building</a:t>
            </a:r>
          </a:p>
        </p:txBody>
      </p:sp>
      <p:pic>
        <p:nvPicPr>
          <p:cNvPr id="4" name="Picture 3" descr="A picture containing logo&#10;&#10;Description automatically generated">
            <a:extLst>
              <a:ext uri="{FF2B5EF4-FFF2-40B4-BE49-F238E27FC236}">
                <a16:creationId xmlns:a16="http://schemas.microsoft.com/office/drawing/2014/main" id="{9697D5FB-6399-4ED7-BA23-D22793A5AB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008" y="1638804"/>
            <a:ext cx="3419524" cy="3419524"/>
          </a:xfrm>
          <a:prstGeom prst="rect">
            <a:avLst/>
          </a:prstGeom>
        </p:spPr>
      </p:pic>
    </p:spTree>
    <p:extLst>
      <p:ext uri="{BB962C8B-B14F-4D97-AF65-F5344CB8AC3E}">
        <p14:creationId xmlns:p14="http://schemas.microsoft.com/office/powerpoint/2010/main" val="260023246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AD7C5BE-418C-4A44-91BF-28E411F75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1559052"/>
            <a:ext cx="10271760" cy="4347972"/>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889CC7F-0A23-4BC5-898F-27A1671E6F01}"/>
              </a:ext>
            </a:extLst>
          </p:cNvPr>
          <p:cNvSpPr>
            <a:spLocks noGrp="1"/>
          </p:cNvSpPr>
          <p:nvPr>
            <p:ph type="title"/>
          </p:nvPr>
        </p:nvSpPr>
        <p:spPr>
          <a:xfrm>
            <a:off x="2231136" y="964692"/>
            <a:ext cx="7729728" cy="1188720"/>
          </a:xfrm>
          <a:ln>
            <a:solidFill>
              <a:srgbClr val="404040"/>
            </a:solidFill>
          </a:ln>
        </p:spPr>
        <p:txBody>
          <a:bodyPr vert="horz" lIns="182880" tIns="182880" rIns="182880" bIns="182880" rtlCol="0" anchor="ctr" anchorCtr="1">
            <a:normAutofit/>
          </a:bodyPr>
          <a:lstStyle/>
          <a:p>
            <a:r>
              <a:rPr lang="en-US" dirty="0"/>
              <a:t>8 notifications since the last meeting</a:t>
            </a:r>
          </a:p>
        </p:txBody>
      </p:sp>
      <p:sp>
        <p:nvSpPr>
          <p:cNvPr id="7" name="TextBox 6">
            <a:extLst>
              <a:ext uri="{FF2B5EF4-FFF2-40B4-BE49-F238E27FC236}">
                <a16:creationId xmlns:a16="http://schemas.microsoft.com/office/drawing/2014/main" id="{00AA286C-93D6-4A27-9B76-EA7B859FDFC8}"/>
              </a:ext>
            </a:extLst>
          </p:cNvPr>
          <p:cNvSpPr txBox="1"/>
          <p:nvPr/>
        </p:nvSpPr>
        <p:spPr>
          <a:xfrm>
            <a:off x="3437411" y="4014518"/>
            <a:ext cx="2074504" cy="369332"/>
          </a:xfrm>
          <a:prstGeom prst="rect">
            <a:avLst/>
          </a:prstGeom>
          <a:noFill/>
        </p:spPr>
        <p:txBody>
          <a:bodyPr wrap="square" rtlCol="0">
            <a:spAutoFit/>
          </a:bodyPr>
          <a:lstStyle/>
          <a:p>
            <a:r>
              <a:rPr lang="en-GB" dirty="0"/>
              <a:t>Articles 22.1 &amp; 22.2</a:t>
            </a:r>
          </a:p>
        </p:txBody>
      </p:sp>
      <p:sp>
        <p:nvSpPr>
          <p:cNvPr id="14" name="TextBox 13">
            <a:extLst>
              <a:ext uri="{FF2B5EF4-FFF2-40B4-BE49-F238E27FC236}">
                <a16:creationId xmlns:a16="http://schemas.microsoft.com/office/drawing/2014/main" id="{B70E2D7E-A7D2-44C6-8EE1-1D00F96118E7}"/>
              </a:ext>
            </a:extLst>
          </p:cNvPr>
          <p:cNvSpPr txBox="1"/>
          <p:nvPr/>
        </p:nvSpPr>
        <p:spPr>
          <a:xfrm>
            <a:off x="6967160" y="4070003"/>
            <a:ext cx="1440000" cy="369332"/>
          </a:xfrm>
          <a:prstGeom prst="rect">
            <a:avLst/>
          </a:prstGeom>
          <a:noFill/>
        </p:spPr>
        <p:txBody>
          <a:bodyPr wrap="square" rtlCol="0">
            <a:spAutoFit/>
          </a:bodyPr>
          <a:lstStyle/>
          <a:p>
            <a:r>
              <a:rPr lang="en-GB" dirty="0"/>
              <a:t>Article 22.3</a:t>
            </a:r>
          </a:p>
        </p:txBody>
      </p:sp>
      <p:sp>
        <p:nvSpPr>
          <p:cNvPr id="8" name="TextBox 7">
            <a:extLst>
              <a:ext uri="{FF2B5EF4-FFF2-40B4-BE49-F238E27FC236}">
                <a16:creationId xmlns:a16="http://schemas.microsoft.com/office/drawing/2014/main" id="{A40A585F-248F-4E4A-8D5E-05FAACA52644}"/>
              </a:ext>
            </a:extLst>
          </p:cNvPr>
          <p:cNvSpPr txBox="1"/>
          <p:nvPr/>
        </p:nvSpPr>
        <p:spPr>
          <a:xfrm>
            <a:off x="4320246" y="4367827"/>
            <a:ext cx="914400" cy="707886"/>
          </a:xfrm>
          <a:prstGeom prst="rect">
            <a:avLst/>
          </a:prstGeom>
          <a:noFill/>
        </p:spPr>
        <p:txBody>
          <a:bodyPr wrap="square" rtlCol="0">
            <a:spAutoFit/>
          </a:bodyPr>
          <a:lstStyle/>
          <a:p>
            <a:r>
              <a:rPr lang="en-GB" sz="4000" dirty="0">
                <a:solidFill>
                  <a:srgbClr val="FFC000"/>
                </a:solidFill>
              </a:rPr>
              <a:t>1</a:t>
            </a:r>
          </a:p>
        </p:txBody>
      </p:sp>
      <p:sp>
        <p:nvSpPr>
          <p:cNvPr id="19" name="TextBox 18">
            <a:extLst>
              <a:ext uri="{FF2B5EF4-FFF2-40B4-BE49-F238E27FC236}">
                <a16:creationId xmlns:a16="http://schemas.microsoft.com/office/drawing/2014/main" id="{2FD454E4-E297-4066-AE3E-60879E67EB2A}"/>
              </a:ext>
            </a:extLst>
          </p:cNvPr>
          <p:cNvSpPr txBox="1"/>
          <p:nvPr/>
        </p:nvSpPr>
        <p:spPr>
          <a:xfrm>
            <a:off x="7532006" y="4290287"/>
            <a:ext cx="914400" cy="707886"/>
          </a:xfrm>
          <a:prstGeom prst="rect">
            <a:avLst/>
          </a:prstGeom>
          <a:noFill/>
        </p:spPr>
        <p:txBody>
          <a:bodyPr wrap="square" rtlCol="0">
            <a:spAutoFit/>
          </a:bodyPr>
          <a:lstStyle/>
          <a:p>
            <a:r>
              <a:rPr lang="en-GB" sz="4000" dirty="0">
                <a:solidFill>
                  <a:srgbClr val="FFC000"/>
                </a:solidFill>
              </a:rPr>
              <a:t>7</a:t>
            </a:r>
          </a:p>
        </p:txBody>
      </p:sp>
      <p:pic>
        <p:nvPicPr>
          <p:cNvPr id="10" name="Picture 9" descr="A picture containing icon&#10;&#10;Description automatically generated">
            <a:extLst>
              <a:ext uri="{FF2B5EF4-FFF2-40B4-BE49-F238E27FC236}">
                <a16:creationId xmlns:a16="http://schemas.microsoft.com/office/drawing/2014/main" id="{DD3F0565-E240-43DD-B39D-B634D1650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4663" y="2465848"/>
            <a:ext cx="1440000" cy="1440000"/>
          </a:xfrm>
          <a:prstGeom prst="rect">
            <a:avLst/>
          </a:prstGeom>
        </p:spPr>
      </p:pic>
      <p:pic>
        <p:nvPicPr>
          <p:cNvPr id="12" name="Picture 11" descr="Icon&#10;&#10;Description automatically generated">
            <a:extLst>
              <a:ext uri="{FF2B5EF4-FFF2-40B4-BE49-F238E27FC236}">
                <a16:creationId xmlns:a16="http://schemas.microsoft.com/office/drawing/2014/main" id="{61FF9E95-0435-4A3D-81E1-36B8A8AB64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7160" y="2465848"/>
            <a:ext cx="1440000" cy="1440000"/>
          </a:xfrm>
          <a:prstGeom prst="rect">
            <a:avLst/>
          </a:prstGeom>
        </p:spPr>
      </p:pic>
    </p:spTree>
    <p:extLst>
      <p:ext uri="{BB962C8B-B14F-4D97-AF65-F5344CB8AC3E}">
        <p14:creationId xmlns:p14="http://schemas.microsoft.com/office/powerpoint/2010/main" val="3739843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49"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C8AFB32-5ECA-441F-A903-FECB594EBB0E}"/>
              </a:ext>
            </a:extLst>
          </p:cNvPr>
          <p:cNvSpPr>
            <a:spLocks noGrp="1"/>
          </p:cNvSpPr>
          <p:nvPr>
            <p:ph type="title"/>
          </p:nvPr>
        </p:nvSpPr>
        <p:spPr>
          <a:xfrm>
            <a:off x="790515" y="769545"/>
            <a:ext cx="5952765" cy="3263119"/>
          </a:xfrm>
          <a:noFill/>
          <a:ln>
            <a:solidFill>
              <a:schemeClr val="bg1"/>
            </a:solidFill>
          </a:ln>
        </p:spPr>
        <p:style>
          <a:lnRef idx="3">
            <a:schemeClr val="lt1"/>
          </a:lnRef>
          <a:fillRef idx="1">
            <a:schemeClr val="accent1"/>
          </a:fillRef>
          <a:effectRef idx="1">
            <a:schemeClr val="accent1"/>
          </a:effectRef>
          <a:fontRef idx="minor">
            <a:schemeClr val="lt1"/>
          </a:fontRef>
        </p:style>
        <p:txBody>
          <a:bodyPr vert="horz" lIns="274320" tIns="182880" rIns="274320" bIns="182880" rtlCol="0" anchor="ctr" anchorCtr="1">
            <a:normAutofit/>
          </a:bodyPr>
          <a:lstStyle/>
          <a:p>
            <a:r>
              <a:rPr lang="en-US" sz="4000" dirty="0">
                <a:solidFill>
                  <a:schemeClr val="bg1"/>
                </a:solidFill>
                <a:latin typeface="+mj-lt"/>
                <a:ea typeface="+mj-ea"/>
                <a:cs typeface="+mj-cs"/>
              </a:rPr>
              <a:t>ratification updates</a:t>
            </a:r>
          </a:p>
        </p:txBody>
      </p:sp>
      <p:pic>
        <p:nvPicPr>
          <p:cNvPr id="3" name="Picture 2" descr="Icon&#10;&#10;Description automatically generated">
            <a:extLst>
              <a:ext uri="{FF2B5EF4-FFF2-40B4-BE49-F238E27FC236}">
                <a16:creationId xmlns:a16="http://schemas.microsoft.com/office/drawing/2014/main" id="{D6F35DFB-4592-491D-BF16-4E51E11000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008" y="1638804"/>
            <a:ext cx="3419524" cy="3419524"/>
          </a:xfrm>
          <a:prstGeom prst="rect">
            <a:avLst/>
          </a:prstGeom>
        </p:spPr>
      </p:pic>
    </p:spTree>
    <p:extLst>
      <p:ext uri="{BB962C8B-B14F-4D97-AF65-F5344CB8AC3E}">
        <p14:creationId xmlns:p14="http://schemas.microsoft.com/office/powerpoint/2010/main" val="222153774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84">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92" name="Rectangle 86">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49"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E14461A3-40B4-4B8F-872F-D7D747134856}"/>
              </a:ext>
            </a:extLst>
          </p:cNvPr>
          <p:cNvSpPr>
            <a:spLocks noGrp="1"/>
          </p:cNvSpPr>
          <p:nvPr>
            <p:ph type="ctrTitle"/>
          </p:nvPr>
        </p:nvSpPr>
        <p:spPr>
          <a:xfrm>
            <a:off x="790515" y="769545"/>
            <a:ext cx="5952765" cy="3263119"/>
          </a:xfrm>
          <a:noFill/>
          <a:ln>
            <a:solidFill>
              <a:schemeClr val="bg1"/>
            </a:solidFill>
          </a:ln>
        </p:spPr>
        <p:txBody>
          <a:bodyPr>
            <a:normAutofit/>
          </a:bodyPr>
          <a:lstStyle/>
          <a:p>
            <a:r>
              <a:rPr lang="en-GB" sz="4000" dirty="0">
                <a:solidFill>
                  <a:schemeClr val="bg1"/>
                </a:solidFill>
              </a:rPr>
              <a:t>Update on ratifications and notifications</a:t>
            </a:r>
          </a:p>
        </p:txBody>
      </p:sp>
      <p:sp>
        <p:nvSpPr>
          <p:cNvPr id="3" name="Subtitle 2">
            <a:extLst>
              <a:ext uri="{FF2B5EF4-FFF2-40B4-BE49-F238E27FC236}">
                <a16:creationId xmlns:a16="http://schemas.microsoft.com/office/drawing/2014/main" id="{3BFA3772-5EB3-477B-BACE-94C544287481}"/>
              </a:ext>
            </a:extLst>
          </p:cNvPr>
          <p:cNvSpPr>
            <a:spLocks noGrp="1"/>
          </p:cNvSpPr>
          <p:nvPr>
            <p:ph type="subTitle" idx="1"/>
          </p:nvPr>
        </p:nvSpPr>
        <p:spPr>
          <a:xfrm>
            <a:off x="790511" y="4392754"/>
            <a:ext cx="5911155" cy="1199683"/>
          </a:xfrm>
        </p:spPr>
        <p:txBody>
          <a:bodyPr>
            <a:normAutofit/>
          </a:bodyPr>
          <a:lstStyle/>
          <a:p>
            <a:r>
              <a:rPr lang="en-GB" dirty="0">
                <a:solidFill>
                  <a:schemeClr val="bg1"/>
                </a:solidFill>
              </a:rPr>
              <a:t>WTO Secretariat</a:t>
            </a:r>
          </a:p>
          <a:p>
            <a:r>
              <a:rPr lang="en-GB" dirty="0">
                <a:solidFill>
                  <a:schemeClr val="bg1"/>
                </a:solidFill>
              </a:rPr>
              <a:t>22 April 2021</a:t>
            </a:r>
          </a:p>
        </p:txBody>
      </p:sp>
      <p:sp>
        <p:nvSpPr>
          <p:cNvPr id="4" name="TextBox 3">
            <a:extLst>
              <a:ext uri="{FF2B5EF4-FFF2-40B4-BE49-F238E27FC236}">
                <a16:creationId xmlns:a16="http://schemas.microsoft.com/office/drawing/2014/main" id="{D56C3076-B180-42BC-94E8-3D47587F196B}"/>
              </a:ext>
            </a:extLst>
          </p:cNvPr>
          <p:cNvSpPr txBox="1"/>
          <p:nvPr/>
        </p:nvSpPr>
        <p:spPr>
          <a:xfrm>
            <a:off x="8424348" y="3041957"/>
            <a:ext cx="3185962" cy="923330"/>
          </a:xfrm>
          <a:prstGeom prst="rect">
            <a:avLst/>
          </a:prstGeom>
          <a:noFill/>
        </p:spPr>
        <p:txBody>
          <a:bodyPr wrap="square" rtlCol="0">
            <a:spAutoFit/>
          </a:bodyPr>
          <a:lstStyle/>
          <a:p>
            <a:r>
              <a:rPr lang="en-GB" sz="5400" dirty="0"/>
              <a:t>Thank you</a:t>
            </a:r>
          </a:p>
        </p:txBody>
      </p:sp>
    </p:spTree>
    <p:extLst>
      <p:ext uri="{BB962C8B-B14F-4D97-AF65-F5344CB8AC3E}">
        <p14:creationId xmlns:p14="http://schemas.microsoft.com/office/powerpoint/2010/main" val="139770368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683346-BDCE-4422-8303-C8F2BABCAF06}"/>
              </a:ext>
            </a:extLst>
          </p:cNvPr>
          <p:cNvSpPr/>
          <p:nvPr/>
        </p:nvSpPr>
        <p:spPr>
          <a:xfrm>
            <a:off x="8279563" y="431560"/>
            <a:ext cx="3663247" cy="369332"/>
          </a:xfrm>
          <a:prstGeom prst="rect">
            <a:avLst/>
          </a:prstGeom>
        </p:spPr>
        <p:txBody>
          <a:bodyPr wrap="none">
            <a:spAutoFit/>
          </a:bodyPr>
          <a:lstStyle/>
          <a:p>
            <a:r>
              <a:rPr lang="en-GB" b="1" dirty="0"/>
              <a:t>Ratifications yet to be presented</a:t>
            </a:r>
            <a:endParaRPr lang="en-GB" dirty="0"/>
          </a:p>
        </p:txBody>
      </p:sp>
      <p:pic>
        <p:nvPicPr>
          <p:cNvPr id="5" name="Graphic 4" descr="End">
            <a:extLst>
              <a:ext uri="{FF2B5EF4-FFF2-40B4-BE49-F238E27FC236}">
                <a16:creationId xmlns:a16="http://schemas.microsoft.com/office/drawing/2014/main" id="{22E58814-2CAC-422E-AF8F-DA6FBF8B62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23298" y="238539"/>
            <a:ext cx="914400" cy="914400"/>
          </a:xfrm>
          <a:prstGeom prst="rect">
            <a:avLst/>
          </a:prstGeom>
        </p:spPr>
      </p:pic>
      <p:pic>
        <p:nvPicPr>
          <p:cNvPr id="6" name="Picture 5" descr="Icon&#10;&#10;Description automatically generated">
            <a:extLst>
              <a:ext uri="{FF2B5EF4-FFF2-40B4-BE49-F238E27FC236}">
                <a16:creationId xmlns:a16="http://schemas.microsoft.com/office/drawing/2014/main" id="{2A8D63DF-B5DF-4F9F-A26E-D9AA15EF75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179" y="62709"/>
            <a:ext cx="1276867" cy="1276867"/>
          </a:xfrm>
          <a:prstGeom prst="rect">
            <a:avLst/>
          </a:prstGeom>
        </p:spPr>
      </p:pic>
      <p:sp>
        <p:nvSpPr>
          <p:cNvPr id="3" name="TextBox 2">
            <a:extLst>
              <a:ext uri="{FF2B5EF4-FFF2-40B4-BE49-F238E27FC236}">
                <a16:creationId xmlns:a16="http://schemas.microsoft.com/office/drawing/2014/main" id="{9FCB4E7D-33EE-415F-83F9-85E52668EAE7}"/>
              </a:ext>
            </a:extLst>
          </p:cNvPr>
          <p:cNvSpPr txBox="1"/>
          <p:nvPr/>
        </p:nvSpPr>
        <p:spPr>
          <a:xfrm>
            <a:off x="6987208" y="1503333"/>
            <a:ext cx="4730237" cy="2862322"/>
          </a:xfrm>
          <a:prstGeom prst="rect">
            <a:avLst/>
          </a:prstGeom>
          <a:noFill/>
        </p:spPr>
        <p:txBody>
          <a:bodyPr wrap="square" rtlCol="0">
            <a:spAutoFit/>
          </a:bodyPr>
          <a:lstStyle/>
          <a:p>
            <a:pPr marL="342900" indent="-342900">
              <a:buFont typeface="+mj-lt"/>
              <a:buAutoNum type="arabicPeriod"/>
            </a:pPr>
            <a:r>
              <a:rPr lang="en-GB" dirty="0"/>
              <a:t>Democratic Republic of the Congo		</a:t>
            </a:r>
          </a:p>
          <a:p>
            <a:pPr marL="342900" indent="-342900">
              <a:buFont typeface="+mj-lt"/>
              <a:buAutoNum type="arabicPeriod"/>
            </a:pPr>
            <a:r>
              <a:rPr lang="en-GB" dirty="0"/>
              <a:t>Guinea-Bissau		</a:t>
            </a:r>
          </a:p>
          <a:p>
            <a:pPr marL="342900" indent="-342900">
              <a:buFont typeface="+mj-lt"/>
              <a:buAutoNum type="arabicPeriod"/>
            </a:pPr>
            <a:r>
              <a:rPr lang="en-GB" dirty="0"/>
              <a:t>Haiti		</a:t>
            </a:r>
          </a:p>
          <a:p>
            <a:pPr marL="342900" indent="-342900">
              <a:buFont typeface="+mj-lt"/>
              <a:buAutoNum type="arabicPeriod"/>
            </a:pPr>
            <a:r>
              <a:rPr lang="en-GB" dirty="0"/>
              <a:t>Liberia		</a:t>
            </a:r>
          </a:p>
          <a:p>
            <a:pPr marL="342900" indent="-342900">
              <a:buFont typeface="+mj-lt"/>
              <a:buAutoNum type="arabicPeriod"/>
            </a:pPr>
            <a:r>
              <a:rPr lang="en-GB" dirty="0"/>
              <a:t>Mauritania		</a:t>
            </a:r>
          </a:p>
          <a:p>
            <a:pPr marL="342900" indent="-342900">
              <a:buFont typeface="+mj-lt"/>
              <a:buAutoNum type="arabicPeriod"/>
            </a:pPr>
            <a:r>
              <a:rPr lang="en-GB" dirty="0"/>
              <a:t>Solomon Islands		</a:t>
            </a:r>
          </a:p>
          <a:p>
            <a:pPr marL="342900" indent="-342900">
              <a:buFont typeface="+mj-lt"/>
              <a:buAutoNum type="arabicPeriod"/>
            </a:pPr>
            <a:r>
              <a:rPr lang="en-GB" dirty="0"/>
              <a:t>Suriname		</a:t>
            </a:r>
          </a:p>
          <a:p>
            <a:pPr marL="342900" indent="-342900">
              <a:buFont typeface="+mj-lt"/>
              <a:buAutoNum type="arabicPeriod"/>
            </a:pPr>
            <a:r>
              <a:rPr lang="en-GB" dirty="0"/>
              <a:t>Tonga		</a:t>
            </a:r>
          </a:p>
          <a:p>
            <a:pPr marL="342900" indent="-342900">
              <a:buFont typeface="+mj-lt"/>
              <a:buAutoNum type="arabicPeriod"/>
            </a:pPr>
            <a:r>
              <a:rPr lang="en-GB" dirty="0"/>
              <a:t>Venezuela, Bolivarian Republic of		</a:t>
            </a:r>
          </a:p>
          <a:p>
            <a:pPr marL="342900" indent="-342900">
              <a:buFont typeface="+mj-lt"/>
              <a:buAutoNum type="arabicPeriod"/>
            </a:pPr>
            <a:r>
              <a:rPr lang="en-GB" dirty="0"/>
              <a:t>Yemen</a:t>
            </a:r>
          </a:p>
        </p:txBody>
      </p:sp>
      <p:pic>
        <p:nvPicPr>
          <p:cNvPr id="7" name="Picture 6">
            <a:extLst>
              <a:ext uri="{FF2B5EF4-FFF2-40B4-BE49-F238E27FC236}">
                <a16:creationId xmlns:a16="http://schemas.microsoft.com/office/drawing/2014/main" id="{67B114AD-3FEE-4D55-BA54-8A4F966368AE}"/>
              </a:ext>
            </a:extLst>
          </p:cNvPr>
          <p:cNvPicPr>
            <a:picLocks noChangeAspect="1"/>
          </p:cNvPicPr>
          <p:nvPr/>
        </p:nvPicPr>
        <p:blipFill>
          <a:blip r:embed="rId6"/>
          <a:stretch>
            <a:fillRect/>
          </a:stretch>
        </p:blipFill>
        <p:spPr>
          <a:xfrm>
            <a:off x="346188" y="1503333"/>
            <a:ext cx="5663675" cy="3773751"/>
          </a:xfrm>
          <a:prstGeom prst="rect">
            <a:avLst/>
          </a:prstGeom>
        </p:spPr>
      </p:pic>
      <p:sp>
        <p:nvSpPr>
          <p:cNvPr id="8" name="Rectangle 7">
            <a:extLst>
              <a:ext uri="{FF2B5EF4-FFF2-40B4-BE49-F238E27FC236}">
                <a16:creationId xmlns:a16="http://schemas.microsoft.com/office/drawing/2014/main" id="{D9CCB438-E172-4746-A895-4608B4118396}"/>
              </a:ext>
            </a:extLst>
          </p:cNvPr>
          <p:cNvSpPr/>
          <p:nvPr/>
        </p:nvSpPr>
        <p:spPr>
          <a:xfrm>
            <a:off x="2129911" y="431560"/>
            <a:ext cx="2650277" cy="369332"/>
          </a:xfrm>
          <a:prstGeom prst="rect">
            <a:avLst/>
          </a:prstGeom>
        </p:spPr>
        <p:txBody>
          <a:bodyPr wrap="none">
            <a:spAutoFit/>
          </a:bodyPr>
          <a:lstStyle/>
          <a:p>
            <a:r>
              <a:rPr lang="en-GB" b="1" dirty="0"/>
              <a:t>Ratifications presented</a:t>
            </a:r>
            <a:endParaRPr lang="en-GB" dirty="0"/>
          </a:p>
        </p:txBody>
      </p:sp>
      <p:sp>
        <p:nvSpPr>
          <p:cNvPr id="9" name="TextBox 8">
            <a:extLst>
              <a:ext uri="{FF2B5EF4-FFF2-40B4-BE49-F238E27FC236}">
                <a16:creationId xmlns:a16="http://schemas.microsoft.com/office/drawing/2014/main" id="{1BBFAC83-F0E2-4158-AD8F-461BF1A0A786}"/>
              </a:ext>
            </a:extLst>
          </p:cNvPr>
          <p:cNvSpPr txBox="1"/>
          <p:nvPr/>
        </p:nvSpPr>
        <p:spPr>
          <a:xfrm>
            <a:off x="486137" y="5833641"/>
            <a:ext cx="11231308" cy="430887"/>
          </a:xfrm>
          <a:prstGeom prst="rect">
            <a:avLst/>
          </a:prstGeom>
          <a:noFill/>
        </p:spPr>
        <p:txBody>
          <a:bodyPr wrap="square" rtlCol="0">
            <a:spAutoFit/>
          </a:bodyPr>
          <a:lstStyle/>
          <a:p>
            <a:r>
              <a:rPr lang="en-US" sz="1100" b="1" dirty="0"/>
              <a:t>European Union ratification</a:t>
            </a:r>
            <a:r>
              <a:rPr lang="en-US" sz="1100" dirty="0"/>
              <a:t>: For the purposes of calculation of acceptances under Article X.3 of the WTO Agreement, an instrument of acceptance by the European Union for itself and in respect of its Member States shall be counted as acceptance by a number of Members equal to the number of Member States of the European Union which are Members to the WTO.</a:t>
            </a:r>
            <a:endParaRPr lang="en-GB" sz="1100" dirty="0"/>
          </a:p>
        </p:txBody>
      </p:sp>
      <p:cxnSp>
        <p:nvCxnSpPr>
          <p:cNvPr id="10" name="Straight Connector 9">
            <a:extLst>
              <a:ext uri="{FF2B5EF4-FFF2-40B4-BE49-F238E27FC236}">
                <a16:creationId xmlns:a16="http://schemas.microsoft.com/office/drawing/2014/main" id="{AD2CD0C3-0D41-47E2-AF1A-87DDF5634390}"/>
              </a:ext>
            </a:extLst>
          </p:cNvPr>
          <p:cNvCxnSpPr/>
          <p:nvPr/>
        </p:nvCxnSpPr>
        <p:spPr>
          <a:xfrm>
            <a:off x="6311600" y="685231"/>
            <a:ext cx="0" cy="4591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290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49"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C8AFB32-5ECA-441F-A903-FECB594EBB0E}"/>
              </a:ext>
            </a:extLst>
          </p:cNvPr>
          <p:cNvSpPr>
            <a:spLocks noGrp="1"/>
          </p:cNvSpPr>
          <p:nvPr>
            <p:ph type="title"/>
          </p:nvPr>
        </p:nvSpPr>
        <p:spPr>
          <a:xfrm>
            <a:off x="790515" y="769545"/>
            <a:ext cx="5952765" cy="3263119"/>
          </a:xfrm>
          <a:noFill/>
          <a:ln>
            <a:solidFill>
              <a:schemeClr val="bg1"/>
            </a:solidFill>
          </a:ln>
        </p:spPr>
        <p:style>
          <a:lnRef idx="3">
            <a:schemeClr val="lt1"/>
          </a:lnRef>
          <a:fillRef idx="1">
            <a:schemeClr val="accent1"/>
          </a:fillRef>
          <a:effectRef idx="1">
            <a:schemeClr val="accent1"/>
          </a:effectRef>
          <a:fontRef idx="minor">
            <a:schemeClr val="lt1"/>
          </a:fontRef>
        </p:style>
        <p:txBody>
          <a:bodyPr vert="horz" lIns="274320" tIns="182880" rIns="274320" bIns="182880" rtlCol="0" anchor="ctr" anchorCtr="1">
            <a:normAutofit/>
          </a:bodyPr>
          <a:lstStyle/>
          <a:p>
            <a:r>
              <a:rPr lang="en-US" sz="4000" dirty="0">
                <a:solidFill>
                  <a:schemeClr val="bg1"/>
                </a:solidFill>
                <a:latin typeface="+mj-lt"/>
                <a:ea typeface="+mj-ea"/>
                <a:cs typeface="+mj-cs"/>
              </a:rPr>
              <a:t>NOTIFICATION deadlines</a:t>
            </a:r>
          </a:p>
        </p:txBody>
      </p:sp>
      <p:pic>
        <p:nvPicPr>
          <p:cNvPr id="6" name="Picture 5" descr="Icon&#10;&#10;Description automatically generated">
            <a:extLst>
              <a:ext uri="{FF2B5EF4-FFF2-40B4-BE49-F238E27FC236}">
                <a16:creationId xmlns:a16="http://schemas.microsoft.com/office/drawing/2014/main" id="{ED6289B9-4327-44D6-AC57-5C384533A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008" y="1638804"/>
            <a:ext cx="3419524" cy="3419524"/>
          </a:xfrm>
          <a:prstGeom prst="rect">
            <a:avLst/>
          </a:prstGeom>
        </p:spPr>
      </p:pic>
    </p:spTree>
    <p:extLst>
      <p:ext uri="{BB962C8B-B14F-4D97-AF65-F5344CB8AC3E}">
        <p14:creationId xmlns:p14="http://schemas.microsoft.com/office/powerpoint/2010/main" val="201564225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18">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0">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AAB98-83B7-4DF8-B0D7-E301F08DA308}"/>
              </a:ext>
            </a:extLst>
          </p:cNvPr>
          <p:cNvSpPr>
            <a:spLocks noGrp="1"/>
          </p:cNvSpPr>
          <p:nvPr>
            <p:ph type="title"/>
          </p:nvPr>
        </p:nvSpPr>
        <p:spPr>
          <a:xfrm>
            <a:off x="1260873" y="1586484"/>
            <a:ext cx="3685032" cy="3685032"/>
          </a:xfrm>
          <a:prstGeom prst="ellipse">
            <a:avLst/>
          </a:prstGeom>
          <a:solidFill>
            <a:schemeClr val="accent2"/>
          </a:solidFill>
          <a:ln>
            <a:noFill/>
          </a:ln>
        </p:spPr>
        <p:txBody>
          <a:bodyPr>
            <a:noAutofit/>
          </a:bodyPr>
          <a:lstStyle/>
          <a:p>
            <a:r>
              <a:rPr lang="en-GB" sz="2400" dirty="0">
                <a:solidFill>
                  <a:srgbClr val="FFFFFF"/>
                </a:solidFill>
              </a:rPr>
              <a:t>LCD’s TO NOTIFY CATEGORY c definitive DATES BY </a:t>
            </a:r>
            <a:r>
              <a:rPr lang="en-GB" sz="2500" dirty="0">
                <a:solidFill>
                  <a:srgbClr val="C00000"/>
                </a:solidFill>
              </a:rPr>
              <a:t>22/08/2022</a:t>
            </a:r>
          </a:p>
        </p:txBody>
      </p:sp>
      <p:sp>
        <p:nvSpPr>
          <p:cNvPr id="3" name="Content Placeholder 2">
            <a:extLst>
              <a:ext uri="{FF2B5EF4-FFF2-40B4-BE49-F238E27FC236}">
                <a16:creationId xmlns:a16="http://schemas.microsoft.com/office/drawing/2014/main" id="{00D73201-E5B1-4926-84F7-DE952E13C0D7}"/>
              </a:ext>
            </a:extLst>
          </p:cNvPr>
          <p:cNvSpPr>
            <a:spLocks noGrp="1"/>
          </p:cNvSpPr>
          <p:nvPr>
            <p:ph idx="1"/>
          </p:nvPr>
        </p:nvSpPr>
        <p:spPr>
          <a:xfrm>
            <a:off x="5591695" y="1402080"/>
            <a:ext cx="5320696" cy="4053840"/>
          </a:xfrm>
        </p:spPr>
        <p:txBody>
          <a:bodyPr anchor="ctr">
            <a:normAutofit/>
          </a:bodyPr>
          <a:lstStyle/>
          <a:p>
            <a:pPr marL="0" indent="0">
              <a:buNone/>
            </a:pPr>
            <a:r>
              <a:rPr lang="en-GB" sz="2000" dirty="0"/>
              <a:t>Out of the 32 LDC Members that have notified Category C designations to date:</a:t>
            </a:r>
          </a:p>
          <a:p>
            <a:pPr lvl="1"/>
            <a:r>
              <a:rPr lang="en-GB" sz="2000" dirty="0"/>
              <a:t>7 </a:t>
            </a:r>
            <a:r>
              <a:rPr lang="en-GB" sz="1800" dirty="0"/>
              <a:t>Members have already notified all category C definitive dates ahead of the deadline:</a:t>
            </a:r>
          </a:p>
          <a:p>
            <a:pPr lvl="2"/>
            <a:r>
              <a:rPr lang="en-GB" sz="1800" dirty="0"/>
              <a:t>Angola, Benin, Burundi, Democratic Republic of the Congo, Malawi, Mozambique and Zambia.</a:t>
            </a:r>
          </a:p>
          <a:p>
            <a:pPr lvl="1"/>
            <a:r>
              <a:rPr lang="en-GB" sz="1800" dirty="0"/>
              <a:t>1 Member has notified some definitive dates ahead of the deadline:</a:t>
            </a:r>
          </a:p>
          <a:p>
            <a:pPr lvl="3"/>
            <a:r>
              <a:rPr lang="en-GB" sz="1800" dirty="0"/>
              <a:t>Central African Republic</a:t>
            </a:r>
          </a:p>
          <a:p>
            <a:pPr marL="228600" lvl="1" indent="0">
              <a:buNone/>
            </a:pPr>
            <a:endParaRPr lang="en-GB" sz="2000" dirty="0"/>
          </a:p>
          <a:p>
            <a:pPr marL="0" indent="0">
              <a:buNone/>
            </a:pPr>
            <a:endParaRPr lang="en-GB" dirty="0"/>
          </a:p>
        </p:txBody>
      </p:sp>
      <p:sp>
        <p:nvSpPr>
          <p:cNvPr id="4" name="TextBox 3">
            <a:extLst>
              <a:ext uri="{FF2B5EF4-FFF2-40B4-BE49-F238E27FC236}">
                <a16:creationId xmlns:a16="http://schemas.microsoft.com/office/drawing/2014/main" id="{D636943D-3BF8-475C-8894-D4EBFFB1974D}"/>
              </a:ext>
            </a:extLst>
          </p:cNvPr>
          <p:cNvSpPr txBox="1"/>
          <p:nvPr/>
        </p:nvSpPr>
        <p:spPr>
          <a:xfrm>
            <a:off x="4290646" y="352186"/>
            <a:ext cx="4938698" cy="400110"/>
          </a:xfrm>
          <a:prstGeom prst="rect">
            <a:avLst/>
          </a:prstGeom>
          <a:noFill/>
        </p:spPr>
        <p:txBody>
          <a:bodyPr wrap="square" rtlCol="0">
            <a:spAutoFit/>
          </a:bodyPr>
          <a:lstStyle/>
          <a:p>
            <a:r>
              <a:rPr lang="en-GB" sz="2000" b="1" dirty="0"/>
              <a:t>NEXT</a:t>
            </a:r>
            <a:r>
              <a:rPr lang="en-GB" sz="2000" dirty="0"/>
              <a:t> NOTIFICATION DEADLINE</a:t>
            </a:r>
          </a:p>
        </p:txBody>
      </p:sp>
      <p:pic>
        <p:nvPicPr>
          <p:cNvPr id="8" name="Graphic 7" descr="End">
            <a:extLst>
              <a:ext uri="{FF2B5EF4-FFF2-40B4-BE49-F238E27FC236}">
                <a16:creationId xmlns:a16="http://schemas.microsoft.com/office/drawing/2014/main" id="{34CE6BAF-91A4-4661-AB59-64FFFED533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76245" y="143160"/>
            <a:ext cx="914400" cy="914400"/>
          </a:xfrm>
          <a:prstGeom prst="rect">
            <a:avLst/>
          </a:prstGeom>
        </p:spPr>
      </p:pic>
      <p:pic>
        <p:nvPicPr>
          <p:cNvPr id="10" name="Graphic 9" descr="Internet">
            <a:extLst>
              <a:ext uri="{FF2B5EF4-FFF2-40B4-BE49-F238E27FC236}">
                <a16:creationId xmlns:a16="http://schemas.microsoft.com/office/drawing/2014/main" id="{BA95C8A1-3EDB-4BD4-8F80-B2FDDE5A09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24708" y="5891738"/>
            <a:ext cx="703343" cy="703343"/>
          </a:xfrm>
          <a:prstGeom prst="rect">
            <a:avLst/>
          </a:prstGeom>
        </p:spPr>
      </p:pic>
      <p:sp>
        <p:nvSpPr>
          <p:cNvPr id="5" name="TextBox 4">
            <a:extLst>
              <a:ext uri="{FF2B5EF4-FFF2-40B4-BE49-F238E27FC236}">
                <a16:creationId xmlns:a16="http://schemas.microsoft.com/office/drawing/2014/main" id="{DB0B9621-2E5C-46DA-9BFA-9FCF8E7C09F1}"/>
              </a:ext>
            </a:extLst>
          </p:cNvPr>
          <p:cNvSpPr txBox="1"/>
          <p:nvPr/>
        </p:nvSpPr>
        <p:spPr>
          <a:xfrm>
            <a:off x="4128051" y="6019963"/>
            <a:ext cx="7205869" cy="646331"/>
          </a:xfrm>
          <a:prstGeom prst="rect">
            <a:avLst/>
          </a:prstGeom>
          <a:noFill/>
        </p:spPr>
        <p:txBody>
          <a:bodyPr wrap="square" rtlCol="0">
            <a:spAutoFit/>
          </a:bodyPr>
          <a:lstStyle/>
          <a:p>
            <a:r>
              <a:rPr lang="en-GB" dirty="0">
                <a:hlinkClick r:id="rId7"/>
              </a:rPr>
              <a:t>https://tfadatabase.org/notifications/implementation-dates/list/c</a:t>
            </a:r>
            <a:endParaRPr lang="en-GB" dirty="0"/>
          </a:p>
          <a:p>
            <a:endParaRPr lang="en-GB" dirty="0"/>
          </a:p>
        </p:txBody>
      </p:sp>
      <p:pic>
        <p:nvPicPr>
          <p:cNvPr id="11" name="Graphic 10" descr="Medal">
            <a:extLst>
              <a:ext uri="{FF2B5EF4-FFF2-40B4-BE49-F238E27FC236}">
                <a16:creationId xmlns:a16="http://schemas.microsoft.com/office/drawing/2014/main" id="{6218D4BC-3948-4171-992E-2F5E0AC021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12391" y="2832993"/>
            <a:ext cx="1106274" cy="1106274"/>
          </a:xfrm>
          <a:prstGeom prst="rect">
            <a:avLst/>
          </a:prstGeom>
        </p:spPr>
      </p:pic>
    </p:spTree>
    <p:extLst>
      <p:ext uri="{BB962C8B-B14F-4D97-AF65-F5344CB8AC3E}">
        <p14:creationId xmlns:p14="http://schemas.microsoft.com/office/powerpoint/2010/main" val="4201201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18">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0">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AAB98-83B7-4DF8-B0D7-E301F08DA308}"/>
              </a:ext>
            </a:extLst>
          </p:cNvPr>
          <p:cNvSpPr>
            <a:spLocks noGrp="1"/>
          </p:cNvSpPr>
          <p:nvPr>
            <p:ph type="title"/>
          </p:nvPr>
        </p:nvSpPr>
        <p:spPr>
          <a:xfrm>
            <a:off x="1260873" y="1586484"/>
            <a:ext cx="3685032" cy="3685032"/>
          </a:xfrm>
          <a:prstGeom prst="ellipse">
            <a:avLst/>
          </a:prstGeom>
          <a:solidFill>
            <a:schemeClr val="accent2"/>
          </a:solidFill>
          <a:ln>
            <a:noFill/>
          </a:ln>
        </p:spPr>
        <p:txBody>
          <a:bodyPr wrap="square">
            <a:noAutofit/>
          </a:bodyPr>
          <a:lstStyle/>
          <a:p>
            <a:r>
              <a:rPr lang="en-GB" sz="2000" dirty="0">
                <a:solidFill>
                  <a:srgbClr val="FFFFFF"/>
                </a:solidFill>
              </a:rPr>
              <a:t>Status regarding  notifications under expired deadlines  that are yet to be submitted</a:t>
            </a:r>
            <a:br>
              <a:rPr lang="en-GB" sz="2000" dirty="0">
                <a:solidFill>
                  <a:srgbClr val="FFFFFF"/>
                </a:solidFill>
              </a:rPr>
            </a:br>
            <a:r>
              <a:rPr lang="en-GB" sz="2000" dirty="0">
                <a:solidFill>
                  <a:srgbClr val="FF0000"/>
                </a:solidFill>
              </a:rPr>
              <a:t>2017 - 2021</a:t>
            </a:r>
          </a:p>
        </p:txBody>
      </p:sp>
      <p:sp>
        <p:nvSpPr>
          <p:cNvPr id="4" name="TextBox 3">
            <a:extLst>
              <a:ext uri="{FF2B5EF4-FFF2-40B4-BE49-F238E27FC236}">
                <a16:creationId xmlns:a16="http://schemas.microsoft.com/office/drawing/2014/main" id="{D636943D-3BF8-475C-8894-D4EBFFB1974D}"/>
              </a:ext>
            </a:extLst>
          </p:cNvPr>
          <p:cNvSpPr txBox="1"/>
          <p:nvPr/>
        </p:nvSpPr>
        <p:spPr>
          <a:xfrm>
            <a:off x="4290646" y="352186"/>
            <a:ext cx="4938698" cy="400110"/>
          </a:xfrm>
          <a:prstGeom prst="rect">
            <a:avLst/>
          </a:prstGeom>
          <a:noFill/>
        </p:spPr>
        <p:txBody>
          <a:bodyPr wrap="square" rtlCol="0">
            <a:spAutoFit/>
          </a:bodyPr>
          <a:lstStyle/>
          <a:p>
            <a:r>
              <a:rPr lang="en-GB" sz="2000" b="1" dirty="0"/>
              <a:t>Notifications yet to be submitted</a:t>
            </a:r>
            <a:endParaRPr lang="en-GB" sz="2000" dirty="0"/>
          </a:p>
        </p:txBody>
      </p:sp>
      <p:pic>
        <p:nvPicPr>
          <p:cNvPr id="8" name="Graphic 7" descr="End">
            <a:extLst>
              <a:ext uri="{FF2B5EF4-FFF2-40B4-BE49-F238E27FC236}">
                <a16:creationId xmlns:a16="http://schemas.microsoft.com/office/drawing/2014/main" id="{34CE6BAF-91A4-4661-AB59-64FFFED533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76245" y="143160"/>
            <a:ext cx="914400" cy="914400"/>
          </a:xfrm>
          <a:prstGeom prst="rect">
            <a:avLst/>
          </a:prstGeom>
        </p:spPr>
      </p:pic>
      <p:pic>
        <p:nvPicPr>
          <p:cNvPr id="9" name="Graphic 8" descr="Internet">
            <a:extLst>
              <a:ext uri="{FF2B5EF4-FFF2-40B4-BE49-F238E27FC236}">
                <a16:creationId xmlns:a16="http://schemas.microsoft.com/office/drawing/2014/main" id="{4903FC68-D552-4F7F-8DDA-C2662260F3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24708" y="5891738"/>
            <a:ext cx="703343" cy="703343"/>
          </a:xfrm>
          <a:prstGeom prst="rect">
            <a:avLst/>
          </a:prstGeom>
        </p:spPr>
      </p:pic>
      <p:sp>
        <p:nvSpPr>
          <p:cNvPr id="5" name="TextBox 4">
            <a:extLst>
              <a:ext uri="{FF2B5EF4-FFF2-40B4-BE49-F238E27FC236}">
                <a16:creationId xmlns:a16="http://schemas.microsoft.com/office/drawing/2014/main" id="{B5106906-689F-46C3-B5F6-D70F7E2D0697}"/>
              </a:ext>
            </a:extLst>
          </p:cNvPr>
          <p:cNvSpPr txBox="1"/>
          <p:nvPr/>
        </p:nvSpPr>
        <p:spPr>
          <a:xfrm>
            <a:off x="4373217" y="6023113"/>
            <a:ext cx="7381781" cy="646331"/>
          </a:xfrm>
          <a:prstGeom prst="rect">
            <a:avLst/>
          </a:prstGeom>
          <a:noFill/>
        </p:spPr>
        <p:txBody>
          <a:bodyPr wrap="square" rtlCol="0">
            <a:spAutoFit/>
          </a:bodyPr>
          <a:lstStyle/>
          <a:p>
            <a:r>
              <a:rPr lang="en-GB" dirty="0">
                <a:hlinkClick r:id="rId7"/>
              </a:rPr>
              <a:t>https://tfadatabase.org/notifications-matrix</a:t>
            </a:r>
            <a:endParaRPr lang="en-GB" dirty="0"/>
          </a:p>
          <a:p>
            <a:endParaRPr lang="en-GB" dirty="0"/>
          </a:p>
        </p:txBody>
      </p:sp>
      <p:graphicFrame>
        <p:nvGraphicFramePr>
          <p:cNvPr id="3" name="Table 6">
            <a:extLst>
              <a:ext uri="{FF2B5EF4-FFF2-40B4-BE49-F238E27FC236}">
                <a16:creationId xmlns:a16="http://schemas.microsoft.com/office/drawing/2014/main" id="{2E0C019B-B11B-4EF0-BD44-F195921BFE79}"/>
              </a:ext>
            </a:extLst>
          </p:cNvPr>
          <p:cNvGraphicFramePr>
            <a:graphicFrameLocks noGrp="1"/>
          </p:cNvGraphicFramePr>
          <p:nvPr>
            <p:extLst>
              <p:ext uri="{D42A27DB-BD31-4B8C-83A1-F6EECF244321}">
                <p14:modId xmlns:p14="http://schemas.microsoft.com/office/powerpoint/2010/main" val="1724729841"/>
              </p:ext>
            </p:extLst>
          </p:nvPr>
        </p:nvGraphicFramePr>
        <p:xfrm>
          <a:off x="5395427" y="996920"/>
          <a:ext cx="6475009" cy="4964449"/>
        </p:xfrm>
        <a:graphic>
          <a:graphicData uri="http://schemas.openxmlformats.org/drawingml/2006/table">
            <a:tbl>
              <a:tblPr firstRow="1" bandRow="1">
                <a:tableStyleId>{5940675A-B579-460E-94D1-54222C63F5DA}</a:tableStyleId>
              </a:tblPr>
              <a:tblGrid>
                <a:gridCol w="3988690">
                  <a:extLst>
                    <a:ext uri="{9D8B030D-6E8A-4147-A177-3AD203B41FA5}">
                      <a16:colId xmlns:a16="http://schemas.microsoft.com/office/drawing/2014/main" val="1155684821"/>
                    </a:ext>
                  </a:extLst>
                </a:gridCol>
                <a:gridCol w="1290031">
                  <a:extLst>
                    <a:ext uri="{9D8B030D-6E8A-4147-A177-3AD203B41FA5}">
                      <a16:colId xmlns:a16="http://schemas.microsoft.com/office/drawing/2014/main" val="2276715493"/>
                    </a:ext>
                  </a:extLst>
                </a:gridCol>
                <a:gridCol w="1196288">
                  <a:extLst>
                    <a:ext uri="{9D8B030D-6E8A-4147-A177-3AD203B41FA5}">
                      <a16:colId xmlns:a16="http://schemas.microsoft.com/office/drawing/2014/main" val="2553541416"/>
                    </a:ext>
                  </a:extLst>
                </a:gridCol>
              </a:tblGrid>
              <a:tr h="743856">
                <a:tc>
                  <a:txBody>
                    <a:bodyPr/>
                    <a:lstStyle/>
                    <a:p>
                      <a:r>
                        <a:rPr lang="en-GB" sz="1200" b="1" dirty="0"/>
                        <a:t>Notification requirements and due dates</a:t>
                      </a:r>
                    </a:p>
                  </a:txBody>
                  <a:tcPr/>
                </a:tc>
                <a:tc>
                  <a:txBody>
                    <a:bodyPr/>
                    <a:lstStyle/>
                    <a:p>
                      <a:pPr algn="ctr"/>
                      <a:r>
                        <a:rPr lang="en-GB" sz="1200" b="1" dirty="0"/>
                        <a:t>Developing Members</a:t>
                      </a:r>
                    </a:p>
                  </a:txBody>
                  <a:tcPr/>
                </a:tc>
                <a:tc>
                  <a:txBody>
                    <a:bodyPr/>
                    <a:lstStyle/>
                    <a:p>
                      <a:pPr algn="ctr"/>
                      <a:r>
                        <a:rPr lang="en-GB" sz="1200" b="1" dirty="0"/>
                        <a:t>LDCs</a:t>
                      </a:r>
                    </a:p>
                  </a:txBody>
                  <a:tcPr/>
                </a:tc>
                <a:extLst>
                  <a:ext uri="{0D108BD9-81ED-4DB2-BD59-A6C34878D82A}">
                    <a16:rowId xmlns:a16="http://schemas.microsoft.com/office/drawing/2014/main" val="994468951"/>
                  </a:ext>
                </a:extLst>
              </a:tr>
              <a:tr h="743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lumMod val="50000"/>
                            </a:schemeClr>
                          </a:solidFill>
                        </a:rPr>
                        <a:t>ABC designations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Developing countries by 22/02/2017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LDCs by 22/02/2018</a:t>
                      </a:r>
                    </a:p>
                  </a:txBody>
                  <a:tcPr/>
                </a:tc>
                <a:tc>
                  <a:txBody>
                    <a:bodyPr/>
                    <a:lstStyle/>
                    <a:p>
                      <a:pPr algn="ctr"/>
                      <a:r>
                        <a:rPr lang="en-GB" sz="1200" dirty="0"/>
                        <a:t>3</a:t>
                      </a:r>
                    </a:p>
                  </a:txBody>
                  <a:tcPr/>
                </a:tc>
                <a:tc>
                  <a:txBody>
                    <a:bodyPr/>
                    <a:lstStyle/>
                    <a:p>
                      <a:pPr algn="ctr"/>
                      <a:r>
                        <a:rPr lang="en-GB" sz="1200" dirty="0"/>
                        <a:t>3</a:t>
                      </a:r>
                    </a:p>
                  </a:txBody>
                  <a:tcPr/>
                </a:tc>
                <a:extLst>
                  <a:ext uri="{0D108BD9-81ED-4DB2-BD59-A6C34878D82A}">
                    <a16:rowId xmlns:a16="http://schemas.microsoft.com/office/drawing/2014/main" val="1495445889"/>
                  </a:ext>
                </a:extLst>
              </a:tr>
              <a:tr h="518442">
                <a:tc>
                  <a:txBody>
                    <a:bodyPr/>
                    <a:lstStyle/>
                    <a:p>
                      <a:r>
                        <a:rPr lang="en-GB" sz="1200" b="1" dirty="0">
                          <a:solidFill>
                            <a:schemeClr val="accent1"/>
                          </a:solidFill>
                        </a:rPr>
                        <a:t>Category B </a:t>
                      </a:r>
                      <a:r>
                        <a:rPr lang="en-GB" sz="1200" b="1" dirty="0"/>
                        <a:t>indicative dates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LDCs by 22/02/2018</a:t>
                      </a:r>
                    </a:p>
                  </a:txBody>
                  <a:tcPr/>
                </a:tc>
                <a:tc>
                  <a:txBody>
                    <a:bodyPr/>
                    <a:lstStyle/>
                    <a:p>
                      <a:pPr algn="ctr"/>
                      <a:endParaRPr lang="en-GB" sz="1200" dirty="0"/>
                    </a:p>
                  </a:txBody>
                  <a:tcPr/>
                </a:tc>
                <a:tc>
                  <a:txBody>
                    <a:bodyPr/>
                    <a:lstStyle/>
                    <a:p>
                      <a:pPr algn="ctr"/>
                      <a:r>
                        <a:rPr lang="en-GB" sz="1200" dirty="0"/>
                        <a:t>1</a:t>
                      </a:r>
                    </a:p>
                  </a:txBody>
                  <a:tcPr/>
                </a:tc>
                <a:extLst>
                  <a:ext uri="{0D108BD9-81ED-4DB2-BD59-A6C34878D82A}">
                    <a16:rowId xmlns:a16="http://schemas.microsoft.com/office/drawing/2014/main" val="3539285546"/>
                  </a:ext>
                </a:extLst>
              </a:tr>
              <a:tr h="743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1"/>
                          </a:solidFill>
                        </a:rPr>
                        <a:t>Category B </a:t>
                      </a:r>
                      <a:r>
                        <a:rPr lang="en-GB" sz="1200" b="1" dirty="0"/>
                        <a:t>definitive dates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Developing countries by 22/02/2018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LDCs by 22/02/2020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t> 5 LDC Members received an extension until 21/02/2021</a:t>
                      </a:r>
                      <a:endParaRPr lang="en-GB" sz="1200" dirty="0"/>
                    </a:p>
                    <a:p>
                      <a:endParaRPr lang="en-GB" sz="1200" dirty="0"/>
                    </a:p>
                  </a:txBody>
                  <a:tcPr/>
                </a:tc>
                <a:tc>
                  <a:txBody>
                    <a:bodyPr/>
                    <a:lstStyle/>
                    <a:p>
                      <a:pPr algn="ctr"/>
                      <a:r>
                        <a:rPr lang="en-GB" sz="1200" dirty="0"/>
                        <a:t>1</a:t>
                      </a:r>
                    </a:p>
                  </a:txBody>
                  <a:tcPr/>
                </a:tc>
                <a:tc>
                  <a:txBody>
                    <a:bodyPr/>
                    <a:lstStyle/>
                    <a:p>
                      <a:pPr algn="ctr"/>
                      <a:r>
                        <a:rPr lang="en-GB" sz="1200" dirty="0"/>
                        <a:t>2</a:t>
                      </a:r>
                    </a:p>
                  </a:txBody>
                  <a:tcPr/>
                </a:tc>
                <a:extLst>
                  <a:ext uri="{0D108BD9-81ED-4DB2-BD59-A6C34878D82A}">
                    <a16:rowId xmlns:a16="http://schemas.microsoft.com/office/drawing/2014/main" val="2496711739"/>
                  </a:ext>
                </a:extLst>
              </a:tr>
              <a:tr h="568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rPr>
                        <a:t>Category C </a:t>
                      </a:r>
                      <a:r>
                        <a:rPr lang="en-GB" sz="1200" b="1" dirty="0"/>
                        <a:t>indicative dates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LDCs by 22/02/2021</a:t>
                      </a:r>
                    </a:p>
                    <a:p>
                      <a:endParaRPr lang="en-GB" sz="1200" b="0" dirty="0"/>
                    </a:p>
                  </a:txBody>
                  <a:tcPr/>
                </a:tc>
                <a:tc>
                  <a:txBody>
                    <a:bodyPr/>
                    <a:lstStyle/>
                    <a:p>
                      <a:pPr algn="ctr"/>
                      <a:endParaRPr lang="en-GB" sz="1200" dirty="0"/>
                    </a:p>
                  </a:txBody>
                  <a:tcPr/>
                </a:tc>
                <a:tc>
                  <a:txBody>
                    <a:bodyPr/>
                    <a:lstStyle/>
                    <a:p>
                      <a:pPr algn="ctr"/>
                      <a:r>
                        <a:rPr lang="en-GB" sz="1200" dirty="0"/>
                        <a:t>3</a:t>
                      </a:r>
                    </a:p>
                  </a:txBody>
                  <a:tcPr/>
                </a:tc>
                <a:extLst>
                  <a:ext uri="{0D108BD9-81ED-4DB2-BD59-A6C34878D82A}">
                    <a16:rowId xmlns:a16="http://schemas.microsoft.com/office/drawing/2014/main" val="3786313238"/>
                  </a:ext>
                </a:extLst>
              </a:tr>
              <a:tr h="568519">
                <a:tc>
                  <a:txBody>
                    <a:bodyPr/>
                    <a:lstStyle/>
                    <a:p>
                      <a:r>
                        <a:rPr lang="en-GB" sz="1200" b="1" dirty="0">
                          <a:solidFill>
                            <a:srgbClr val="FF0000"/>
                          </a:solidFill>
                        </a:rPr>
                        <a:t>Category C </a:t>
                      </a:r>
                      <a:r>
                        <a:rPr lang="en-GB" sz="1200" b="1" dirty="0"/>
                        <a:t>definitive dates</a:t>
                      </a:r>
                    </a:p>
                    <a:p>
                      <a:r>
                        <a:rPr lang="en-GB" sz="1200" b="0" dirty="0"/>
                        <a:t> Developing countries by 22/08/2019</a:t>
                      </a:r>
                    </a:p>
                  </a:txBody>
                  <a:tcPr/>
                </a:tc>
                <a:tc>
                  <a:txBody>
                    <a:bodyPr/>
                    <a:lstStyle/>
                    <a:p>
                      <a:pPr algn="ctr"/>
                      <a:r>
                        <a:rPr lang="en-GB" sz="1200" dirty="0"/>
                        <a:t>3</a:t>
                      </a:r>
                    </a:p>
                  </a:txBody>
                  <a:tcPr/>
                </a:tc>
                <a:tc>
                  <a:txBody>
                    <a:bodyPr/>
                    <a:lstStyle/>
                    <a:p>
                      <a:pPr algn="ctr"/>
                      <a:endParaRPr lang="en-GB" sz="1200" dirty="0"/>
                    </a:p>
                  </a:txBody>
                  <a:tcPr/>
                </a:tc>
                <a:extLst>
                  <a:ext uri="{0D108BD9-81ED-4DB2-BD59-A6C34878D82A}">
                    <a16:rowId xmlns:a16="http://schemas.microsoft.com/office/drawing/2014/main" val="3834714119"/>
                  </a:ext>
                </a:extLst>
              </a:tr>
              <a:tr h="743856">
                <a:tc>
                  <a:txBody>
                    <a:bodyPr/>
                    <a:lstStyle/>
                    <a:p>
                      <a:r>
                        <a:rPr lang="en-GB" sz="1200" b="1" dirty="0">
                          <a:solidFill>
                            <a:srgbClr val="FF0000"/>
                          </a:solidFill>
                        </a:rPr>
                        <a:t>Category C </a:t>
                      </a:r>
                      <a:r>
                        <a:rPr lang="en-GB" sz="1200" b="1" dirty="0"/>
                        <a:t>TA requirements</a:t>
                      </a:r>
                    </a:p>
                    <a:p>
                      <a:r>
                        <a:rPr lang="en-GB" sz="1200" b="0" dirty="0"/>
                        <a:t> Developing members by 22/02/2017</a:t>
                      </a:r>
                    </a:p>
                    <a:p>
                      <a:r>
                        <a:rPr lang="en-GB" sz="1200" b="0" dirty="0"/>
                        <a:t> LDCs by 22/02/2019</a:t>
                      </a:r>
                    </a:p>
                  </a:txBody>
                  <a:tcPr/>
                </a:tc>
                <a:tc>
                  <a:txBody>
                    <a:bodyPr/>
                    <a:lstStyle/>
                    <a:p>
                      <a:pPr algn="ctr"/>
                      <a:r>
                        <a:rPr lang="en-GB" sz="1200" dirty="0"/>
                        <a:t>4</a:t>
                      </a:r>
                    </a:p>
                  </a:txBody>
                  <a:tcPr/>
                </a:tc>
                <a:tc>
                  <a:txBody>
                    <a:bodyPr/>
                    <a:lstStyle/>
                    <a:p>
                      <a:pPr algn="ctr"/>
                      <a:r>
                        <a:rPr lang="en-GB" sz="1200" dirty="0">
                          <a:solidFill>
                            <a:schemeClr val="tx1"/>
                          </a:solidFill>
                        </a:rPr>
                        <a:t>7</a:t>
                      </a:r>
                    </a:p>
                  </a:txBody>
                  <a:tcPr/>
                </a:tc>
                <a:extLst>
                  <a:ext uri="{0D108BD9-81ED-4DB2-BD59-A6C34878D82A}">
                    <a16:rowId xmlns:a16="http://schemas.microsoft.com/office/drawing/2014/main" val="805721472"/>
                  </a:ext>
                </a:extLst>
              </a:tr>
            </a:tbl>
          </a:graphicData>
        </a:graphic>
      </p:graphicFrame>
    </p:spTree>
    <p:extLst>
      <p:ext uri="{BB962C8B-B14F-4D97-AF65-F5344CB8AC3E}">
        <p14:creationId xmlns:p14="http://schemas.microsoft.com/office/powerpoint/2010/main" val="1667630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18">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0">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AAB98-83B7-4DF8-B0D7-E301F08DA308}"/>
              </a:ext>
            </a:extLst>
          </p:cNvPr>
          <p:cNvSpPr>
            <a:spLocks noGrp="1"/>
          </p:cNvSpPr>
          <p:nvPr>
            <p:ph type="title"/>
          </p:nvPr>
        </p:nvSpPr>
        <p:spPr>
          <a:xfrm>
            <a:off x="1260873" y="1586484"/>
            <a:ext cx="3685032" cy="3685032"/>
          </a:xfrm>
          <a:prstGeom prst="ellipse">
            <a:avLst/>
          </a:prstGeom>
          <a:solidFill>
            <a:schemeClr val="accent2"/>
          </a:solidFill>
          <a:ln>
            <a:noFill/>
          </a:ln>
        </p:spPr>
        <p:txBody>
          <a:bodyPr wrap="square">
            <a:noAutofit/>
          </a:bodyPr>
          <a:lstStyle/>
          <a:p>
            <a:r>
              <a:rPr lang="en-GB" sz="2000" dirty="0">
                <a:solidFill>
                  <a:srgbClr val="FFFFFF"/>
                </a:solidFill>
              </a:rPr>
              <a:t>Status regarding  information on donor arrangements and </a:t>
            </a:r>
            <a:r>
              <a:rPr lang="en-GB" sz="2000" dirty="0" err="1">
                <a:solidFill>
                  <a:srgbClr val="FFFFFF"/>
                </a:solidFill>
              </a:rPr>
              <a:t>tacb</a:t>
            </a:r>
            <a:r>
              <a:rPr lang="en-GB" sz="2000" dirty="0">
                <a:solidFill>
                  <a:srgbClr val="FFFFFF"/>
                </a:solidFill>
              </a:rPr>
              <a:t> progress </a:t>
            </a:r>
            <a:endParaRPr lang="en-GB" sz="2000" dirty="0">
              <a:solidFill>
                <a:srgbClr val="FF0000"/>
              </a:solidFill>
            </a:endParaRPr>
          </a:p>
        </p:txBody>
      </p:sp>
      <p:sp>
        <p:nvSpPr>
          <p:cNvPr id="4" name="TextBox 3">
            <a:extLst>
              <a:ext uri="{FF2B5EF4-FFF2-40B4-BE49-F238E27FC236}">
                <a16:creationId xmlns:a16="http://schemas.microsoft.com/office/drawing/2014/main" id="{D636943D-3BF8-475C-8894-D4EBFFB1974D}"/>
              </a:ext>
            </a:extLst>
          </p:cNvPr>
          <p:cNvSpPr txBox="1"/>
          <p:nvPr/>
        </p:nvSpPr>
        <p:spPr>
          <a:xfrm>
            <a:off x="5089354" y="361346"/>
            <a:ext cx="6705339" cy="707886"/>
          </a:xfrm>
          <a:prstGeom prst="rect">
            <a:avLst/>
          </a:prstGeom>
          <a:noFill/>
        </p:spPr>
        <p:txBody>
          <a:bodyPr wrap="square" rtlCol="0">
            <a:spAutoFit/>
          </a:bodyPr>
          <a:lstStyle/>
          <a:p>
            <a:r>
              <a:rPr lang="en-GB" sz="2000" b="1" dirty="0"/>
              <a:t>Information on Technical Assistance</a:t>
            </a:r>
          </a:p>
          <a:p>
            <a:r>
              <a:rPr lang="en-GB" sz="2000" dirty="0"/>
              <a:t>Donor arrangements and progress on the provision of TACB</a:t>
            </a:r>
          </a:p>
        </p:txBody>
      </p:sp>
      <p:pic>
        <p:nvPicPr>
          <p:cNvPr id="9" name="Graphic 8" descr="Internet">
            <a:extLst>
              <a:ext uri="{FF2B5EF4-FFF2-40B4-BE49-F238E27FC236}">
                <a16:creationId xmlns:a16="http://schemas.microsoft.com/office/drawing/2014/main" id="{4903FC68-D552-4F7F-8DDA-C2662260F3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4708" y="5891738"/>
            <a:ext cx="703343" cy="703343"/>
          </a:xfrm>
          <a:prstGeom prst="rect">
            <a:avLst/>
          </a:prstGeom>
        </p:spPr>
      </p:pic>
      <p:sp>
        <p:nvSpPr>
          <p:cNvPr id="5" name="TextBox 4">
            <a:extLst>
              <a:ext uri="{FF2B5EF4-FFF2-40B4-BE49-F238E27FC236}">
                <a16:creationId xmlns:a16="http://schemas.microsoft.com/office/drawing/2014/main" id="{B5106906-689F-46C3-B5F6-D70F7E2D0697}"/>
              </a:ext>
            </a:extLst>
          </p:cNvPr>
          <p:cNvSpPr txBox="1"/>
          <p:nvPr/>
        </p:nvSpPr>
        <p:spPr>
          <a:xfrm>
            <a:off x="4373217" y="6023113"/>
            <a:ext cx="7381781" cy="646331"/>
          </a:xfrm>
          <a:prstGeom prst="rect">
            <a:avLst/>
          </a:prstGeom>
          <a:noFill/>
        </p:spPr>
        <p:txBody>
          <a:bodyPr wrap="square" rtlCol="0">
            <a:spAutoFit/>
          </a:bodyPr>
          <a:lstStyle/>
          <a:p>
            <a:r>
              <a:rPr lang="en-GB" dirty="0">
                <a:hlinkClick r:id="rId5"/>
              </a:rPr>
              <a:t>https://tfadatabase.org/notifications-matrix</a:t>
            </a:r>
            <a:endParaRPr lang="en-GB" dirty="0"/>
          </a:p>
          <a:p>
            <a:endParaRPr lang="en-GB" dirty="0"/>
          </a:p>
        </p:txBody>
      </p:sp>
      <p:sp>
        <p:nvSpPr>
          <p:cNvPr id="7" name="TextBox 6">
            <a:extLst>
              <a:ext uri="{FF2B5EF4-FFF2-40B4-BE49-F238E27FC236}">
                <a16:creationId xmlns:a16="http://schemas.microsoft.com/office/drawing/2014/main" id="{A4DE0855-2F2E-459A-AA9A-918CD9F0A0C4}"/>
              </a:ext>
            </a:extLst>
          </p:cNvPr>
          <p:cNvSpPr txBox="1"/>
          <p:nvPr/>
        </p:nvSpPr>
        <p:spPr>
          <a:xfrm>
            <a:off x="5232805" y="4948350"/>
            <a:ext cx="6261652" cy="646331"/>
          </a:xfrm>
          <a:prstGeom prst="rect">
            <a:avLst/>
          </a:prstGeom>
          <a:noFill/>
        </p:spPr>
        <p:txBody>
          <a:bodyPr wrap="square" rtlCol="0">
            <a:spAutoFit/>
          </a:bodyPr>
          <a:lstStyle/>
          <a:p>
            <a:r>
              <a:rPr lang="en-GB" dirty="0"/>
              <a:t>So far no notifications on Arrangements + Progress have been received by Donor Members</a:t>
            </a:r>
          </a:p>
        </p:txBody>
      </p:sp>
      <p:pic>
        <p:nvPicPr>
          <p:cNvPr id="29" name="Graphic 28" descr="Handshake">
            <a:extLst>
              <a:ext uri="{FF2B5EF4-FFF2-40B4-BE49-F238E27FC236}">
                <a16:creationId xmlns:a16="http://schemas.microsoft.com/office/drawing/2014/main" id="{DE7E79E4-FE89-4A06-B7A1-3B1AC98502B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76379" y="277361"/>
            <a:ext cx="914400" cy="914400"/>
          </a:xfrm>
          <a:prstGeom prst="rect">
            <a:avLst/>
          </a:prstGeom>
        </p:spPr>
      </p:pic>
      <p:graphicFrame>
        <p:nvGraphicFramePr>
          <p:cNvPr id="20" name="Diagram 19">
            <a:extLst>
              <a:ext uri="{FF2B5EF4-FFF2-40B4-BE49-F238E27FC236}">
                <a16:creationId xmlns:a16="http://schemas.microsoft.com/office/drawing/2014/main" id="{8ED6D8FC-BEC0-4CEE-A806-A441A06CC915}"/>
              </a:ext>
            </a:extLst>
          </p:cNvPr>
          <p:cNvGraphicFramePr/>
          <p:nvPr>
            <p:extLst>
              <p:ext uri="{D42A27DB-BD31-4B8C-83A1-F6EECF244321}">
                <p14:modId xmlns:p14="http://schemas.microsoft.com/office/powerpoint/2010/main" val="398003097"/>
              </p:ext>
            </p:extLst>
          </p:nvPr>
        </p:nvGraphicFramePr>
        <p:xfrm>
          <a:off x="5725406" y="1495451"/>
          <a:ext cx="5349171" cy="24745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CCE1CA5E-5962-4782-82E5-40FBEA2239B9}"/>
              </a:ext>
            </a:extLst>
          </p:cNvPr>
          <p:cNvSpPr txBox="1"/>
          <p:nvPr/>
        </p:nvSpPr>
        <p:spPr>
          <a:xfrm>
            <a:off x="6233362" y="3505405"/>
            <a:ext cx="1669774" cy="738664"/>
          </a:xfrm>
          <a:prstGeom prst="rect">
            <a:avLst/>
          </a:prstGeom>
          <a:noFill/>
        </p:spPr>
        <p:txBody>
          <a:bodyPr wrap="square" rtlCol="0">
            <a:spAutoFit/>
          </a:bodyPr>
          <a:lstStyle/>
          <a:p>
            <a:pPr algn="ctr"/>
            <a:r>
              <a:rPr lang="en-GB" sz="1400" dirty="0"/>
              <a:t>Members have notified Cat. C designations</a:t>
            </a:r>
          </a:p>
        </p:txBody>
      </p:sp>
      <p:sp>
        <p:nvSpPr>
          <p:cNvPr id="27" name="TextBox 26">
            <a:extLst>
              <a:ext uri="{FF2B5EF4-FFF2-40B4-BE49-F238E27FC236}">
                <a16:creationId xmlns:a16="http://schemas.microsoft.com/office/drawing/2014/main" id="{CD48CDAF-76D5-4C42-9A93-79258A01DD84}"/>
              </a:ext>
            </a:extLst>
          </p:cNvPr>
          <p:cNvSpPr txBox="1"/>
          <p:nvPr/>
        </p:nvSpPr>
        <p:spPr>
          <a:xfrm>
            <a:off x="7709144" y="3481325"/>
            <a:ext cx="1669774" cy="738664"/>
          </a:xfrm>
          <a:prstGeom prst="rect">
            <a:avLst/>
          </a:prstGeom>
          <a:noFill/>
        </p:spPr>
        <p:txBody>
          <a:bodyPr wrap="square" rtlCol="0">
            <a:spAutoFit/>
          </a:bodyPr>
          <a:lstStyle/>
          <a:p>
            <a:pPr algn="ctr"/>
            <a:r>
              <a:rPr lang="en-GB" sz="1400" dirty="0"/>
              <a:t>Members have notified TA requirements</a:t>
            </a:r>
          </a:p>
        </p:txBody>
      </p:sp>
      <p:sp>
        <p:nvSpPr>
          <p:cNvPr id="28" name="TextBox 27">
            <a:extLst>
              <a:ext uri="{FF2B5EF4-FFF2-40B4-BE49-F238E27FC236}">
                <a16:creationId xmlns:a16="http://schemas.microsoft.com/office/drawing/2014/main" id="{1D48E972-2811-4BD8-BCD1-C97DF7BE811D}"/>
              </a:ext>
            </a:extLst>
          </p:cNvPr>
          <p:cNvSpPr txBox="1"/>
          <p:nvPr/>
        </p:nvSpPr>
        <p:spPr>
          <a:xfrm>
            <a:off x="9212681" y="3505405"/>
            <a:ext cx="1861896" cy="738664"/>
          </a:xfrm>
          <a:prstGeom prst="rect">
            <a:avLst/>
          </a:prstGeom>
          <a:noFill/>
        </p:spPr>
        <p:txBody>
          <a:bodyPr wrap="square" rtlCol="0">
            <a:spAutoFit/>
          </a:bodyPr>
          <a:lstStyle/>
          <a:p>
            <a:pPr algn="ctr"/>
            <a:r>
              <a:rPr lang="en-GB" sz="1400" dirty="0"/>
              <a:t>Members have notified Donor arrangements and TA progress</a:t>
            </a:r>
          </a:p>
        </p:txBody>
      </p:sp>
    </p:spTree>
    <p:extLst>
      <p:ext uri="{BB962C8B-B14F-4D97-AF65-F5344CB8AC3E}">
        <p14:creationId xmlns:p14="http://schemas.microsoft.com/office/powerpoint/2010/main" val="1250096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49"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C8AFB32-5ECA-441F-A903-FECB594EBB0E}"/>
              </a:ext>
            </a:extLst>
          </p:cNvPr>
          <p:cNvSpPr>
            <a:spLocks noGrp="1"/>
          </p:cNvSpPr>
          <p:nvPr>
            <p:ph type="title"/>
          </p:nvPr>
        </p:nvSpPr>
        <p:spPr>
          <a:xfrm>
            <a:off x="790515" y="769545"/>
            <a:ext cx="5952765" cy="3263119"/>
          </a:xfrm>
          <a:noFill/>
          <a:ln>
            <a:solidFill>
              <a:schemeClr val="bg1"/>
            </a:solidFill>
          </a:ln>
        </p:spPr>
        <p:style>
          <a:lnRef idx="3">
            <a:schemeClr val="lt1"/>
          </a:lnRef>
          <a:fillRef idx="1">
            <a:schemeClr val="accent1"/>
          </a:fillRef>
          <a:effectRef idx="1">
            <a:schemeClr val="accent1"/>
          </a:effectRef>
          <a:fontRef idx="minor">
            <a:schemeClr val="lt1"/>
          </a:fontRef>
        </p:style>
        <p:txBody>
          <a:bodyPr vert="horz" lIns="274320" tIns="182880" rIns="274320" bIns="182880" rtlCol="0" anchor="ctr" anchorCtr="1">
            <a:normAutofit/>
          </a:bodyPr>
          <a:lstStyle/>
          <a:p>
            <a:r>
              <a:rPr lang="en-US" sz="4000" dirty="0">
                <a:solidFill>
                  <a:schemeClr val="bg1"/>
                </a:solidFill>
                <a:latin typeface="+mj-lt"/>
                <a:ea typeface="+mj-ea"/>
                <a:cs typeface="+mj-cs"/>
              </a:rPr>
              <a:t>Implementation progress</a:t>
            </a:r>
          </a:p>
        </p:txBody>
      </p:sp>
      <p:pic>
        <p:nvPicPr>
          <p:cNvPr id="5" name="Graphic 4" descr="Gauge">
            <a:extLst>
              <a:ext uri="{FF2B5EF4-FFF2-40B4-BE49-F238E27FC236}">
                <a16:creationId xmlns:a16="http://schemas.microsoft.com/office/drawing/2014/main" id="{7768D3F7-520B-453A-B962-6D4719570A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9008" y="1638804"/>
            <a:ext cx="3419524" cy="3419524"/>
          </a:xfrm>
          <a:prstGeom prst="rect">
            <a:avLst/>
          </a:prstGeom>
        </p:spPr>
      </p:pic>
    </p:spTree>
    <p:extLst>
      <p:ext uri="{BB962C8B-B14F-4D97-AF65-F5344CB8AC3E}">
        <p14:creationId xmlns:p14="http://schemas.microsoft.com/office/powerpoint/2010/main" val="399435368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4" name="Rectangle 23">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F5C9EEFD-550E-40B5-A7DA-747CA925CBF3}"/>
              </a:ext>
            </a:extLst>
          </p:cNvPr>
          <p:cNvSpPr>
            <a:spLocks noGrp="1"/>
          </p:cNvSpPr>
          <p:nvPr>
            <p:ph type="title"/>
          </p:nvPr>
        </p:nvSpPr>
        <p:spPr>
          <a:xfrm>
            <a:off x="534137" y="810071"/>
            <a:ext cx="3415288" cy="3212654"/>
          </a:xfrm>
          <a:noFill/>
          <a:ln>
            <a:solidFill>
              <a:schemeClr val="bg1"/>
            </a:solidFill>
          </a:ln>
        </p:spPr>
        <p:txBody>
          <a:bodyPr vert="horz" lIns="274320" tIns="182880" rIns="274320" bIns="182880" rtlCol="0" anchor="ctr" anchorCtr="1">
            <a:normAutofit/>
          </a:bodyPr>
          <a:lstStyle/>
          <a:p>
            <a:r>
              <a:rPr lang="en-US" sz="2400" dirty="0">
                <a:solidFill>
                  <a:schemeClr val="bg1"/>
                </a:solidFill>
              </a:rPr>
              <a:t>IMPLEMENTATION NOTIFICATIONS</a:t>
            </a:r>
            <a:br>
              <a:rPr lang="en-US" sz="2400" dirty="0">
                <a:solidFill>
                  <a:schemeClr val="bg1"/>
                </a:solidFill>
              </a:rPr>
            </a:br>
            <a:br>
              <a:rPr lang="en-US" sz="2400" dirty="0">
                <a:solidFill>
                  <a:schemeClr val="bg1"/>
                </a:solidFill>
              </a:rPr>
            </a:br>
            <a:r>
              <a:rPr lang="en-US" sz="2400" dirty="0">
                <a:solidFill>
                  <a:schemeClr val="bg1"/>
                </a:solidFill>
              </a:rPr>
              <a:t>ARTICLES 15 &amp; 16</a:t>
            </a:r>
            <a:br>
              <a:rPr lang="en-US" sz="2400" dirty="0">
                <a:solidFill>
                  <a:schemeClr val="bg1"/>
                </a:solidFill>
              </a:rPr>
            </a:br>
            <a:br>
              <a:rPr lang="en-US" sz="2400" dirty="0">
                <a:solidFill>
                  <a:schemeClr val="bg1"/>
                </a:solidFill>
              </a:rPr>
            </a:br>
            <a:r>
              <a:rPr lang="en-US" sz="2400" dirty="0">
                <a:solidFill>
                  <a:schemeClr val="bg1"/>
                </a:solidFill>
              </a:rPr>
              <a:t> </a:t>
            </a:r>
          </a:p>
        </p:txBody>
      </p:sp>
      <p:pic>
        <p:nvPicPr>
          <p:cNvPr id="7" name="Graphic 6" descr="Document">
            <a:extLst>
              <a:ext uri="{FF2B5EF4-FFF2-40B4-BE49-F238E27FC236}">
                <a16:creationId xmlns:a16="http://schemas.microsoft.com/office/drawing/2014/main" id="{C5402FD4-D320-4411-84F5-DB1DDA52B9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84581" y="3071190"/>
            <a:ext cx="732731" cy="732731"/>
          </a:xfrm>
          <a:prstGeom prst="rect">
            <a:avLst/>
          </a:prstGeom>
        </p:spPr>
      </p:pic>
      <p:sp>
        <p:nvSpPr>
          <p:cNvPr id="6" name="TextBox 5">
            <a:extLst>
              <a:ext uri="{FF2B5EF4-FFF2-40B4-BE49-F238E27FC236}">
                <a16:creationId xmlns:a16="http://schemas.microsoft.com/office/drawing/2014/main" id="{492F3905-DAED-4259-B28F-7D2CAD6261B8}"/>
              </a:ext>
            </a:extLst>
          </p:cNvPr>
          <p:cNvSpPr txBox="1"/>
          <p:nvPr/>
        </p:nvSpPr>
        <p:spPr>
          <a:xfrm>
            <a:off x="5426765" y="1229314"/>
            <a:ext cx="5774635" cy="3939540"/>
          </a:xfrm>
          <a:prstGeom prst="rect">
            <a:avLst/>
          </a:prstGeom>
          <a:noFill/>
        </p:spPr>
        <p:txBody>
          <a:bodyPr wrap="square" rtlCol="0">
            <a:spAutoFit/>
          </a:bodyPr>
          <a:lstStyle/>
          <a:p>
            <a:pPr marL="285750" indent="-285750">
              <a:buFont typeface="Arial" panose="020B0604020202020204" pitchFamily="34" charset="0"/>
              <a:buChar char="•"/>
            </a:pPr>
            <a:r>
              <a:rPr lang="en-US" sz="2000" dirty="0"/>
              <a:t>13 notifications received since the last meeting:</a:t>
            </a:r>
          </a:p>
          <a:p>
            <a:pPr lvl="1"/>
            <a:endParaRPr lang="en-US" dirty="0"/>
          </a:p>
          <a:p>
            <a:r>
              <a:rPr lang="pt-PT" sz="1400" cap="all" dirty="0"/>
              <a:t>Burundi							G/TFA/N/BDI/1/Add.1</a:t>
            </a:r>
            <a:endParaRPr lang="en-GB" sz="1400" cap="all" dirty="0"/>
          </a:p>
          <a:p>
            <a:r>
              <a:rPr lang="pt-PT" sz="1400" cap="all" dirty="0"/>
              <a:t>								G/TFA/N/BDI/2</a:t>
            </a:r>
            <a:endParaRPr lang="en-GB" sz="1400" cap="all" dirty="0"/>
          </a:p>
          <a:p>
            <a:r>
              <a:rPr lang="pt-PT" sz="1400" cap="all" dirty="0"/>
              <a:t>Cambodia						G/TFA/N/KHM/4</a:t>
            </a:r>
            <a:endParaRPr lang="en-GB" sz="1400" cap="all" dirty="0"/>
          </a:p>
          <a:p>
            <a:r>
              <a:rPr lang="en-GB" sz="1400" cap="all" dirty="0"/>
              <a:t>Chad							G/TFA/N/TCD/1/Add.1</a:t>
            </a:r>
          </a:p>
          <a:p>
            <a:r>
              <a:rPr lang="en-GB" sz="1400" cap="all" dirty="0"/>
              <a:t>LAO PEOPLE'S DEMOCRATIC REPUBLIC		G/TFA/N/LAO/3</a:t>
            </a:r>
          </a:p>
          <a:p>
            <a:r>
              <a:rPr lang="pt-PT" sz="1400" cap="all" dirty="0"/>
              <a:t>LESOTHO							G/TFA/N/LSO/2</a:t>
            </a:r>
            <a:endParaRPr lang="en-GB" sz="1400" cap="all" dirty="0"/>
          </a:p>
          <a:p>
            <a:r>
              <a:rPr lang="pt-PT" sz="1400" cap="all" dirty="0"/>
              <a:t>Madagascar						G/TFA/N/MDG/3</a:t>
            </a:r>
            <a:endParaRPr lang="en-GB" sz="1400" cap="all" dirty="0"/>
          </a:p>
          <a:p>
            <a:r>
              <a:rPr lang="pt-PT" sz="1400" cap="all" dirty="0"/>
              <a:t>								G/TFA/N/MDG/3/Corr.1</a:t>
            </a:r>
            <a:endParaRPr lang="en-GB" sz="1400" cap="all" dirty="0"/>
          </a:p>
          <a:p>
            <a:r>
              <a:rPr lang="pt-PT" sz="1400" cap="all" dirty="0"/>
              <a:t>								G/TFA/N/MDG/3/Corr.2</a:t>
            </a:r>
            <a:endParaRPr lang="en-GB" sz="1400" cap="all" dirty="0"/>
          </a:p>
          <a:p>
            <a:r>
              <a:rPr lang="pt-PT" sz="1400" cap="all" dirty="0"/>
              <a:t>Nepal							G/TFA/N/NPL/1/Add.2</a:t>
            </a:r>
            <a:endParaRPr lang="en-GB" sz="1400" cap="all" dirty="0"/>
          </a:p>
          <a:p>
            <a:r>
              <a:rPr lang="pt-PT" sz="1400" cap="all" dirty="0"/>
              <a:t>Niger							G/TFA/N/NER/4</a:t>
            </a:r>
            <a:endParaRPr lang="en-GB" sz="1400" cap="all" dirty="0"/>
          </a:p>
          <a:p>
            <a:r>
              <a:rPr lang="pt-PT" sz="1400" cap="all" dirty="0"/>
              <a:t>Senegal							G/TFA/N/SEN/4</a:t>
            </a:r>
            <a:endParaRPr lang="en-GB" sz="1400" cap="all" dirty="0"/>
          </a:p>
          <a:p>
            <a:r>
              <a:rPr lang="pt-PT" sz="1400" cap="all" dirty="0"/>
              <a:t>Tanzania							G/TFA/N/TZA/2/Add.1</a:t>
            </a:r>
            <a:endParaRPr lang="en-GB" sz="1400" cap="all" dirty="0"/>
          </a:p>
          <a:p>
            <a:pPr marL="1200150" lvl="2" indent="-285750">
              <a:buFont typeface="Arial" panose="020B0604020202020204" pitchFamily="34" charset="0"/>
              <a:buChar char="•"/>
            </a:pPr>
            <a:endParaRPr lang="en-US" sz="1400" dirty="0"/>
          </a:p>
          <a:p>
            <a:endParaRPr lang="en-GB" dirty="0"/>
          </a:p>
        </p:txBody>
      </p:sp>
    </p:spTree>
    <p:extLst>
      <p:ext uri="{BB962C8B-B14F-4D97-AF65-F5344CB8AC3E}">
        <p14:creationId xmlns:p14="http://schemas.microsoft.com/office/powerpoint/2010/main" val="3407333668"/>
      </p:ext>
    </p:extLst>
  </p:cSld>
  <p:clrMapOvr>
    <a:masterClrMapping/>
  </p:clrMapOvr>
</p:sld>
</file>

<file path=ppt/theme/theme1.xml><?xml version="1.0" encoding="utf-8"?>
<a:theme xmlns:a="http://schemas.openxmlformats.org/drawingml/2006/main" name="Parcel">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Custom 2">
      <a:dk1>
        <a:srgbClr val="B4001B"/>
      </a:dk1>
      <a:lt1>
        <a:srgbClr val="FFFFFF"/>
      </a:lt1>
      <a:dk2>
        <a:srgbClr val="3B4D55"/>
      </a:dk2>
      <a:lt2>
        <a:srgbClr val="DEE6EE"/>
      </a:lt2>
      <a:accent1>
        <a:srgbClr val="B4001B"/>
      </a:accent1>
      <a:accent2>
        <a:srgbClr val="9399A1"/>
      </a:accent2>
      <a:accent3>
        <a:srgbClr val="3B4D55"/>
      </a:accent3>
      <a:accent4>
        <a:srgbClr val="000000"/>
      </a:accent4>
      <a:accent5>
        <a:srgbClr val="425537"/>
      </a:accent5>
      <a:accent6>
        <a:srgbClr val="FF0000"/>
      </a:accent6>
      <a:hlink>
        <a:srgbClr val="3B4D55"/>
      </a:hlink>
      <a:folHlink>
        <a:srgbClr val="3B4D55"/>
      </a:folHlink>
    </a:clrScheme>
    <a:fontScheme name="Custom 6">
      <a:majorFont>
        <a:latin typeface="Tahoma"/>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story_Timeline_05_MO - v3" id="{7FF5D5DD-C278-4CE6-8439-473DA481B1BB}" vid="{5298D311-D36A-4BC6-B02B-DC4D295524F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1108</TotalTime>
  <Words>1190</Words>
  <Application>Microsoft Office PowerPoint</Application>
  <PresentationFormat>Widescreen</PresentationFormat>
  <Paragraphs>198</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Gill Sans MT</vt:lpstr>
      <vt:lpstr>Tahoma</vt:lpstr>
      <vt:lpstr>Times New Roman</vt:lpstr>
      <vt:lpstr>Parcel</vt:lpstr>
      <vt:lpstr>Office Theme</vt:lpstr>
      <vt:lpstr>Update on ratifications and notifications</vt:lpstr>
      <vt:lpstr>ratification updates</vt:lpstr>
      <vt:lpstr>PowerPoint Presentation</vt:lpstr>
      <vt:lpstr>NOTIFICATION deadlines</vt:lpstr>
      <vt:lpstr>LCD’s TO NOTIFY CATEGORY c definitive DATES BY 22/08/2022</vt:lpstr>
      <vt:lpstr>Status regarding  notifications under expired deadlines  that are yet to be submitted 2017 - 2021</vt:lpstr>
      <vt:lpstr>Status regarding  information on donor arrangements and tacb progress </vt:lpstr>
      <vt:lpstr>Implementation progress</vt:lpstr>
      <vt:lpstr>IMPLEMENTATION NOTIFICATIONS  ARTICLES 15 &amp; 16   </vt:lpstr>
      <vt:lpstr>The Rate of tfa implementation commitments for the entire membership stands at  70.1%  to date according to notification data and developed members commitments </vt:lpstr>
      <vt:lpstr>PowerPoint Presentation</vt:lpstr>
      <vt:lpstr>The Rate of tfa implementation commitments OF DEVELOPING + LDCs members stands at  61% to date according to notification data</vt:lpstr>
      <vt:lpstr>PowerPoint Presentation</vt:lpstr>
      <vt:lpstr>Rate of TFA implementation commitments</vt:lpstr>
      <vt:lpstr>Rate of TFA implementation commitments</vt:lpstr>
      <vt:lpstr>Transparency</vt:lpstr>
      <vt:lpstr>10 transparency notifications since the last meeting</vt:lpstr>
      <vt:lpstr>Technical assistance and capacity building</vt:lpstr>
      <vt:lpstr>8 notifications since the last meeting</vt:lpstr>
      <vt:lpstr>Update on ratifications and notifications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ratifications and notifications</dc:title>
  <dc:creator>Alvarez de Cozar, Maria</dc:creator>
  <cp:lastModifiedBy>McElvenney, Claire</cp:lastModifiedBy>
  <cp:revision>66</cp:revision>
  <dcterms:created xsi:type="dcterms:W3CDTF">2021-03-01T16:17:39Z</dcterms:created>
  <dcterms:modified xsi:type="dcterms:W3CDTF">2021-04-22T13:07:24Z</dcterms:modified>
</cp:coreProperties>
</file>